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1"/>
    <p:sldMasterId id="2147483708" r:id="rId2"/>
    <p:sldMasterId id="2147483744" r:id="rId3"/>
  </p:sldMasterIdLst>
  <p:notesMasterIdLst>
    <p:notesMasterId r:id="rId79"/>
  </p:notesMasterIdLst>
  <p:sldIdLst>
    <p:sldId id="617" r:id="rId4"/>
    <p:sldId id="1252" r:id="rId5"/>
    <p:sldId id="1313" r:id="rId6"/>
    <p:sldId id="1353" r:id="rId7"/>
    <p:sldId id="1312" r:id="rId8"/>
    <p:sldId id="1306" r:id="rId9"/>
    <p:sldId id="1263" r:id="rId10"/>
    <p:sldId id="1307" r:id="rId11"/>
    <p:sldId id="1308" r:id="rId12"/>
    <p:sldId id="1354" r:id="rId13"/>
    <p:sldId id="1310" r:id="rId14"/>
    <p:sldId id="1311" r:id="rId15"/>
    <p:sldId id="1305" r:id="rId16"/>
    <p:sldId id="1355" r:id="rId17"/>
    <p:sldId id="1356" r:id="rId18"/>
    <p:sldId id="1357" r:id="rId19"/>
    <p:sldId id="1358" r:id="rId20"/>
    <p:sldId id="1153" r:id="rId21"/>
    <p:sldId id="1360" r:id="rId22"/>
    <p:sldId id="1375" r:id="rId23"/>
    <p:sldId id="1359" r:id="rId24"/>
    <p:sldId id="1314" r:id="rId25"/>
    <p:sldId id="1361" r:id="rId26"/>
    <p:sldId id="1364" r:id="rId27"/>
    <p:sldId id="1362" r:id="rId28"/>
    <p:sldId id="1315" r:id="rId29"/>
    <p:sldId id="1363" r:id="rId30"/>
    <p:sldId id="1365" r:id="rId31"/>
    <p:sldId id="1316" r:id="rId32"/>
    <p:sldId id="1397" r:id="rId33"/>
    <p:sldId id="1366" r:id="rId34"/>
    <p:sldId id="1396" r:id="rId35"/>
    <p:sldId id="1367" r:id="rId36"/>
    <p:sldId id="1317" r:id="rId37"/>
    <p:sldId id="1368" r:id="rId38"/>
    <p:sldId id="1318" r:id="rId39"/>
    <p:sldId id="1319" r:id="rId40"/>
    <p:sldId id="1320" r:id="rId41"/>
    <p:sldId id="1369" r:id="rId42"/>
    <p:sldId id="1321" r:id="rId43"/>
    <p:sldId id="1370" r:id="rId44"/>
    <p:sldId id="1076" r:id="rId45"/>
    <p:sldId id="1325" r:id="rId46"/>
    <p:sldId id="1329" r:id="rId47"/>
    <p:sldId id="1331" r:id="rId48"/>
    <p:sldId id="1371" r:id="rId49"/>
    <p:sldId id="1372" r:id="rId50"/>
    <p:sldId id="1373" r:id="rId51"/>
    <p:sldId id="1333" r:id="rId52"/>
    <p:sldId id="1374" r:id="rId53"/>
    <p:sldId id="1376" r:id="rId54"/>
    <p:sldId id="1377" r:id="rId55"/>
    <p:sldId id="1378" r:id="rId56"/>
    <p:sldId id="1379" r:id="rId57"/>
    <p:sldId id="1384" r:id="rId58"/>
    <p:sldId id="1383" r:id="rId59"/>
    <p:sldId id="1382" r:id="rId60"/>
    <p:sldId id="1381" r:id="rId61"/>
    <p:sldId id="1385" r:id="rId62"/>
    <p:sldId id="1386" r:id="rId63"/>
    <p:sldId id="1389" r:id="rId64"/>
    <p:sldId id="1388" r:id="rId65"/>
    <p:sldId id="1387" r:id="rId66"/>
    <p:sldId id="1390" r:id="rId67"/>
    <p:sldId id="1327" r:id="rId68"/>
    <p:sldId id="1392" r:id="rId69"/>
    <p:sldId id="1391" r:id="rId70"/>
    <p:sldId id="1167" r:id="rId71"/>
    <p:sldId id="1168" r:id="rId72"/>
    <p:sldId id="1169" r:id="rId73"/>
    <p:sldId id="1170" r:id="rId74"/>
    <p:sldId id="1172" r:id="rId75"/>
    <p:sldId id="1393" r:id="rId76"/>
    <p:sldId id="1394" r:id="rId77"/>
    <p:sldId id="1395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 江" initials="张" lastIdx="1" clrIdx="0">
    <p:extLst>
      <p:ext uri="{19B8F6BF-5375-455C-9EA6-DF929625EA0E}">
        <p15:presenceInfo xmlns:p15="http://schemas.microsoft.com/office/powerpoint/2012/main" userId="f83a269fd8b6ef2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FF9394"/>
    <a:srgbClr val="C9751D"/>
    <a:srgbClr val="EC8922"/>
    <a:srgbClr val="FF7200"/>
    <a:srgbClr val="0432FF"/>
    <a:srgbClr val="00FA09"/>
    <a:srgbClr val="FF40FF"/>
    <a:srgbClr val="D24626"/>
    <a:srgbClr val="FF9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68" autoAdjust="0"/>
    <p:restoredTop sz="86518" autoAdjust="0"/>
  </p:normalViewPr>
  <p:slideViewPr>
    <p:cSldViewPr snapToGrid="0">
      <p:cViewPr varScale="1">
        <p:scale>
          <a:sx n="93" d="100"/>
          <a:sy n="93" d="100"/>
        </p:scale>
        <p:origin x="216" y="264"/>
      </p:cViewPr>
      <p:guideLst/>
    </p:cSldViewPr>
  </p:slideViewPr>
  <p:outlineViewPr>
    <p:cViewPr>
      <p:scale>
        <a:sx n="33" d="100"/>
        <a:sy n="33" d="100"/>
      </p:scale>
      <p:origin x="0" y="-10416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tableStyles" Target="tableStyle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B320F2-8DDF-7441-AC30-C7F64D304C23}" type="datetimeFigureOut">
              <a:rPr kumimoji="1" lang="zh-CN" altLang="en-US" smtClean="0"/>
              <a:t>2023/5/30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DF059-263D-6141-9116-234C5C7E79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0703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封面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4689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83560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66462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0175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0543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60068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0251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80156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12703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2684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9807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73684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65846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09693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611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47192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74709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30798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99384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86646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71628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5431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23525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00119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69023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29496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90604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47650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04075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99969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18641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7814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1930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62329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13476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1551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9846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81114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797467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41390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42947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70369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92822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4838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097662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332090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56711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66802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772088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895316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451196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41336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721984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64565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9328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488517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可以反推各种</a:t>
            </a:r>
            <a:r>
              <a:rPr lang="en-US" altLang="zh-CN" dirty="0"/>
              <a:t>U</a:t>
            </a:r>
            <a:r>
              <a:rPr lang="zh-CN" altLang="en-US" dirty="0"/>
              <a:t>，一旦有了</a:t>
            </a:r>
            <a:r>
              <a:rPr lang="en-US" altLang="zh-CN" dirty="0"/>
              <a:t>U</a:t>
            </a:r>
            <a:r>
              <a:rPr lang="zh-CN" altLang="en-US" dirty="0"/>
              <a:t>之后，可以生成新的数据，这些数据都是在事实附近的微扰</a:t>
            </a:r>
            <a:endParaRPr lang="en-US" altLang="zh-CN" dirty="0"/>
          </a:p>
          <a:p>
            <a:endParaRPr lang="en-US" altLang="zh-CN" dirty="0"/>
          </a:p>
          <a:p>
            <a:r>
              <a:rPr lang="en" altLang="zh-CN" dirty="0"/>
              <a:t>Figure 3: Top: PO-SOKOBAN. Shown on the left is a procedurally generated initial state. The agent is shown in green, boxes in yellow, targets in blue and walls in red. The agent does not observe this state but a sequence of observations, which are masked by </a:t>
            </a:r>
            <a:r>
              <a:rPr lang="en" altLang="zh-CN" dirty="0" err="1"/>
              <a:t>iid</a:t>
            </a:r>
            <a:r>
              <a:rPr lang="en" altLang="zh-CN" dirty="0"/>
              <a:t> noise with 0.9 probability, except a 3x3 window around the agent. Bottom: Inference model. For counterfactual inference in PO-SOKOBAN, we need the (approximate) inference distribution p(Us1|hˆ T ) over the initial state Us1 = S1, conditioned on the history of observations hˆ T . We model this distribution using a DRAW generative model with latent variables Z, which are conditioned on the output of a backward RNN summarizing the observation history.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119363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75943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93198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215088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541037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70567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235254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384141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442623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2971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101973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797491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373559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93589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645319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02308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75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88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3001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0846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525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3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55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40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27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27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022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5/30/23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3460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5/30/23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88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5/30/23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015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215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288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0363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1618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624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81603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835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8661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6528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5/30/23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4197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5/30/23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203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5/30/23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4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0273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5164158-0CE9-4349-B3F5-2F2E57F0D0CB}" type="datetimeFigureOut">
              <a:rPr lang="en-US" smtClean="0"/>
              <a:t>5/30/23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1229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070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4361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24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61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5/30/23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10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5/30/23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36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5/30/23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33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14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854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5164158-0CE9-4349-B3F5-2F2E57F0D0CB}" type="datetimeFigureOut">
              <a:rPr lang="en-US" smtClean="0"/>
              <a:t>5/30/23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F793C1-4AE8-46DE-A291-6FC92ECFF01F}"/>
              </a:ext>
            </a:extLst>
          </p:cNvPr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>
            <a:gsLst>
              <a:gs pos="57054">
                <a:srgbClr val="EEEEEE"/>
              </a:gs>
              <a:gs pos="0">
                <a:schemeClr val="bg1"/>
              </a:gs>
              <a:gs pos="74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69020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5164158-0CE9-4349-B3F5-2F2E57F0D0CB}" type="datetimeFigureOut">
              <a:rPr lang="en-US" smtClean="0"/>
              <a:t>5/30/23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F886FD-D7F9-47C6-94F2-5708763621CB}"/>
              </a:ext>
            </a:extLst>
          </p:cNvPr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>
            <a:gsLst>
              <a:gs pos="57054">
                <a:srgbClr val="EEEEEE"/>
              </a:gs>
              <a:gs pos="0">
                <a:schemeClr val="bg1"/>
              </a:gs>
              <a:gs pos="74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1720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5164158-0CE9-4349-B3F5-2F2E57F0D0CB}" type="datetimeFigureOut">
              <a:rPr lang="en-US" smtClean="0"/>
              <a:t>5/30/23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6">
            <a:extLst>
              <a:ext uri="{FF2B5EF4-FFF2-40B4-BE49-F238E27FC236}">
                <a16:creationId xmlns:a16="http://schemas.microsoft.com/office/drawing/2014/main" id="{7D25CF06-0BE9-4827-BB67-D47A824E4072}"/>
              </a:ext>
            </a:extLst>
          </p:cNvPr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>
            <a:gsLst>
              <a:gs pos="57054">
                <a:srgbClr val="EEEEEE"/>
              </a:gs>
              <a:gs pos="0">
                <a:schemeClr val="bg1"/>
              </a:gs>
              <a:gs pos="74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07840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pinningup.openai.com/en/latest/spinningup/rl_intro2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.png"/><Relationship Id="rId4" Type="http://schemas.openxmlformats.org/officeDocument/2006/relationships/image" Target="../media/image37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.png"/><Relationship Id="rId4" Type="http://schemas.openxmlformats.org/officeDocument/2006/relationships/image" Target="../media/image41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.png"/><Relationship Id="rId5" Type="http://schemas.openxmlformats.org/officeDocument/2006/relationships/image" Target="../media/image44.tiff"/><Relationship Id="rId4" Type="http://schemas.openxmlformats.org/officeDocument/2006/relationships/image" Target="../media/image43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.png"/><Relationship Id="rId4" Type="http://schemas.openxmlformats.org/officeDocument/2006/relationships/image" Target="../media/image37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tiff"/><Relationship Id="rId5" Type="http://schemas.openxmlformats.org/officeDocument/2006/relationships/image" Target="../media/image5.jpeg"/><Relationship Id="rId4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.png"/><Relationship Id="rId5" Type="http://schemas.openxmlformats.org/officeDocument/2006/relationships/image" Target="../media/image48.tiff"/><Relationship Id="rId4" Type="http://schemas.openxmlformats.org/officeDocument/2006/relationships/image" Target="../media/image47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.png"/><Relationship Id="rId4" Type="http://schemas.openxmlformats.org/officeDocument/2006/relationships/image" Target="../media/image50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.png"/><Relationship Id="rId4" Type="http://schemas.openxmlformats.org/officeDocument/2006/relationships/image" Target="../media/image52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60.png"/><Relationship Id="rId5" Type="http://schemas.openxmlformats.org/officeDocument/2006/relationships/image" Target="../media/image5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.png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s://www.nature.com/articles/nature14236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ature14236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tiff"/><Relationship Id="rId3" Type="http://schemas.openxmlformats.org/officeDocument/2006/relationships/hyperlink" Target="https://www.nature.com/articles/nature14236" TargetMode="External"/><Relationship Id="rId7" Type="http://schemas.openxmlformats.org/officeDocument/2006/relationships/image" Target="../media/image66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5.tiff"/><Relationship Id="rId5" Type="http://schemas.openxmlformats.org/officeDocument/2006/relationships/image" Target="../media/image64.tiff"/><Relationship Id="rId4" Type="http://schemas.openxmlformats.org/officeDocument/2006/relationships/image" Target="../media/image63.tiff"/><Relationship Id="rId9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s://www.nature.com/articles/nature14236" TargetMode="External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www.nature.com/articles/nature14236" TargetMode="External"/><Relationship Id="rId5" Type="http://schemas.openxmlformats.org/officeDocument/2006/relationships/image" Target="../media/image69.png"/><Relationship Id="rId4" Type="http://schemas.openxmlformats.org/officeDocument/2006/relationships/image" Target="../media/image6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www.nature.com/articles/nature14236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s://www.nature.com/articles/nature14236" TargetMode="External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1.png"/><Relationship Id="rId4" Type="http://schemas.openxmlformats.org/officeDocument/2006/relationships/hyperlink" Target="https://www.nature.com/articles/nature14236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2.wmf"/><Relationship Id="rId4" Type="http://schemas.openxmlformats.org/officeDocument/2006/relationships/hyperlink" Target="https://www.nature.com/articles/nature14236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3.wmf"/><Relationship Id="rId4" Type="http://schemas.openxmlformats.org/officeDocument/2006/relationships/hyperlink" Target="https://www.nature.com/articles/nature14236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s://www.nature.com/articles/nature14236" TargetMode="External"/><Relationship Id="rId4" Type="http://schemas.openxmlformats.org/officeDocument/2006/relationships/hyperlink" Target="https://en.wikipedia.org/wiki/Huma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.png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.png"/><Relationship Id="rId4" Type="http://schemas.openxmlformats.org/officeDocument/2006/relationships/image" Target="../media/image7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.png"/><Relationship Id="rId4" Type="http://schemas.openxmlformats.org/officeDocument/2006/relationships/image" Target="../media/image7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.png"/><Relationship Id="rId4" Type="http://schemas.openxmlformats.org/officeDocument/2006/relationships/image" Target="../media/image8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.png"/><Relationship Id="rId4" Type="http://schemas.openxmlformats.org/officeDocument/2006/relationships/image" Target="../media/image8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02.11107.pdf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8.png"/><Relationship Id="rId5" Type="http://schemas.openxmlformats.org/officeDocument/2006/relationships/image" Target="../media/image82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if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.png"/><Relationship Id="rId4" Type="http://schemas.openxmlformats.org/officeDocument/2006/relationships/image" Target="../media/image90.tif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.png"/><Relationship Id="rId4" Type="http://schemas.openxmlformats.org/officeDocument/2006/relationships/image" Target="../media/image9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.png"/><Relationship Id="rId4" Type="http://schemas.openxmlformats.org/officeDocument/2006/relationships/image" Target="../media/image9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.png"/><Relationship Id="rId4" Type="http://schemas.openxmlformats.org/officeDocument/2006/relationships/image" Target="../media/image9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.png"/><Relationship Id="rId4" Type="http://schemas.openxmlformats.org/officeDocument/2006/relationships/image" Target="../media/image9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.png"/><Relationship Id="rId4" Type="http://schemas.openxmlformats.org/officeDocument/2006/relationships/image" Target="../media/image9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.png"/><Relationship Id="rId4" Type="http://schemas.openxmlformats.org/officeDocument/2006/relationships/image" Target="../media/image100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.png"/><Relationship Id="rId4" Type="http://schemas.openxmlformats.org/officeDocument/2006/relationships/image" Target="../media/image102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.png"/><Relationship Id="rId4" Type="http://schemas.openxmlformats.org/officeDocument/2006/relationships/image" Target="../media/image10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hyperlink" Target="https://en.wikipedia.org/wiki/Machine_learning" TargetMode="External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en.wikipedia.org/wiki/Action_selection" TargetMode="External"/><Relationship Id="rId5" Type="http://schemas.openxmlformats.org/officeDocument/2006/relationships/hyperlink" Target="https://en.wikipedia.org/wiki/Software_agent" TargetMode="External"/><Relationship Id="rId4" Type="http://schemas.openxmlformats.org/officeDocument/2006/relationships/hyperlink" Target="https://en.wikipedia.org/wiki/Behaviorism" TargetMode="External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0C4D846-0FD0-49F8-A42D-713CEE8647DD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3044EF65-EFEC-44DD-BF52-041C06B517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5C04AF0-AC52-4490-8DE8-46CAB761AE5F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56F57F25-1C7F-7C42-9D21-40AC11CA1E5B}"/>
              </a:ext>
            </a:extLst>
          </p:cNvPr>
          <p:cNvSpPr txBox="1">
            <a:spLocks/>
          </p:cNvSpPr>
          <p:nvPr/>
        </p:nvSpPr>
        <p:spPr>
          <a:xfrm>
            <a:off x="4701263" y="3495566"/>
            <a:ext cx="8045373" cy="1641475"/>
          </a:xfrm>
          <a:prstGeom prst="rect">
            <a:avLst/>
          </a:prstGeom>
        </p:spPr>
        <p:txBody>
          <a:bodyPr vert="horz" lIns="0" tIns="45720" rIns="0" bIns="45720" rtlCol="0">
            <a:normAutofit fontScale="70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张江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北京师范大学系统科学学院教授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集智俱乐部、集智学园创始人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集智研究中心理事长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9584A5-9B7C-4C5E-95D7-49F91CDA8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0215" y="1586285"/>
            <a:ext cx="6951785" cy="126545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Reinforcement Learning</a:t>
            </a:r>
            <a:endParaRPr lang="zh-CN" altLang="en-US" sz="3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An Introduction to Reinforcement Learning | KNIME">
            <a:extLst>
              <a:ext uri="{FF2B5EF4-FFF2-40B4-BE49-F238E27FC236}">
                <a16:creationId xmlns:a16="http://schemas.microsoft.com/office/drawing/2014/main" id="{62DBFA90-E173-5485-C3EB-3EDDB5DC2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39" y="1371332"/>
            <a:ext cx="4660814" cy="45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416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RL?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Problem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Setting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0CD1C65-A430-DDC3-769C-402C48470D5D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内容占位符 12">
            <a:extLst>
              <a:ext uri="{FF2B5EF4-FFF2-40B4-BE49-F238E27FC236}">
                <a16:creationId xmlns:a16="http://schemas.microsoft.com/office/drawing/2014/main" id="{8446D094-1040-BEEE-3892-AB2C5851E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828" y="1478066"/>
            <a:ext cx="10329251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en-US" altLang="zh-CN" dirty="0">
                <a:solidFill>
                  <a:srgbClr val="222222"/>
                </a:solidFill>
                <a:latin typeface="Arial" charset="0"/>
              </a:rPr>
              <a:t>A</a:t>
            </a:r>
            <a:r>
              <a:rPr lang="zh-CN" altLang="en-US" dirty="0">
                <a:solidFill>
                  <a:srgbClr val="222222"/>
                </a:solidFill>
                <a:latin typeface="Arial" charset="0"/>
              </a:rPr>
              <a:t> </a:t>
            </a:r>
            <a:r>
              <a:rPr lang="en-US" altLang="zh-CN" dirty="0">
                <a:solidFill>
                  <a:srgbClr val="222222"/>
                </a:solidFill>
                <a:latin typeface="Arial" charset="0"/>
              </a:rPr>
              <a:t>reward</a:t>
            </a:r>
            <a:r>
              <a:rPr lang="zh-CN" altLang="en-US" dirty="0">
                <a:solidFill>
                  <a:srgbClr val="222222"/>
                </a:solidFill>
                <a:latin typeface="Arial" charset="0"/>
              </a:rPr>
              <a:t> </a:t>
            </a:r>
            <a:r>
              <a:rPr lang="en-US" altLang="zh-CN" i="1" dirty="0">
                <a:solidFill>
                  <a:srgbClr val="222222"/>
                </a:solidFill>
                <a:latin typeface="Arial" charset="0"/>
              </a:rPr>
              <a:t>R</a:t>
            </a:r>
            <a:r>
              <a:rPr lang="en-US" altLang="zh-CN" i="1" baseline="-25000" dirty="0">
                <a:solidFill>
                  <a:srgbClr val="222222"/>
                </a:solidFill>
                <a:latin typeface="Arial" charset="0"/>
              </a:rPr>
              <a:t>t</a:t>
            </a:r>
            <a:r>
              <a:rPr lang="zh-CN" altLang="en-US" dirty="0">
                <a:solidFill>
                  <a:srgbClr val="222222"/>
                </a:solidFill>
                <a:latin typeface="Arial" charset="0"/>
              </a:rPr>
              <a:t> </a:t>
            </a:r>
            <a:r>
              <a:rPr lang="en-US" altLang="zh-CN" dirty="0">
                <a:solidFill>
                  <a:srgbClr val="222222"/>
                </a:solidFill>
                <a:latin typeface="Arial" charset="0"/>
              </a:rPr>
              <a:t>is</a:t>
            </a:r>
            <a:r>
              <a:rPr lang="zh-CN" altLang="en-US" dirty="0">
                <a:solidFill>
                  <a:srgbClr val="222222"/>
                </a:solidFill>
                <a:latin typeface="Arial" charset="0"/>
              </a:rPr>
              <a:t> </a:t>
            </a:r>
            <a:r>
              <a:rPr lang="en-US" altLang="zh-CN" dirty="0">
                <a:solidFill>
                  <a:srgbClr val="222222"/>
                </a:solidFill>
                <a:latin typeface="Arial" charset="0"/>
              </a:rPr>
              <a:t>a</a:t>
            </a:r>
            <a:r>
              <a:rPr lang="zh-CN" altLang="en-US" dirty="0">
                <a:solidFill>
                  <a:srgbClr val="222222"/>
                </a:solidFill>
                <a:latin typeface="Arial" charset="0"/>
              </a:rPr>
              <a:t> </a:t>
            </a:r>
            <a:r>
              <a:rPr lang="en-US" altLang="zh-CN" dirty="0">
                <a:solidFill>
                  <a:srgbClr val="222222"/>
                </a:solidFill>
                <a:latin typeface="Arial" charset="0"/>
              </a:rPr>
              <a:t>scalar</a:t>
            </a:r>
            <a:r>
              <a:rPr lang="zh-CN" altLang="en-US" dirty="0">
                <a:solidFill>
                  <a:srgbClr val="222222"/>
                </a:solidFill>
                <a:latin typeface="Arial" charset="0"/>
              </a:rPr>
              <a:t> </a:t>
            </a:r>
            <a:r>
              <a:rPr lang="en-US" altLang="zh-CN" dirty="0">
                <a:solidFill>
                  <a:srgbClr val="222222"/>
                </a:solidFill>
                <a:latin typeface="Arial" charset="0"/>
              </a:rPr>
              <a:t>feedback</a:t>
            </a:r>
            <a:r>
              <a:rPr lang="zh-CN" altLang="en-US" dirty="0">
                <a:solidFill>
                  <a:srgbClr val="222222"/>
                </a:solidFill>
                <a:latin typeface="Arial" charset="0"/>
              </a:rPr>
              <a:t> </a:t>
            </a:r>
            <a:r>
              <a:rPr lang="en-US" altLang="zh-CN" dirty="0">
                <a:solidFill>
                  <a:srgbClr val="222222"/>
                </a:solidFill>
                <a:latin typeface="Arial" charset="0"/>
              </a:rPr>
              <a:t>signal</a:t>
            </a:r>
          </a:p>
          <a:p>
            <a:pPr>
              <a:buFont typeface="Wingdings" pitchFamily="2" charset="2"/>
              <a:buChar char="l"/>
            </a:pPr>
            <a:r>
              <a:rPr lang="en-US" altLang="zh-CN" dirty="0">
                <a:solidFill>
                  <a:srgbClr val="222222"/>
                </a:solidFill>
                <a:latin typeface="Arial" charset="0"/>
              </a:rPr>
              <a:t>The</a:t>
            </a:r>
            <a:r>
              <a:rPr lang="zh-CN" altLang="en-US" dirty="0">
                <a:solidFill>
                  <a:srgbClr val="222222"/>
                </a:solidFill>
                <a:latin typeface="Arial" charset="0"/>
              </a:rPr>
              <a:t> </a:t>
            </a:r>
            <a:r>
              <a:rPr lang="en-US" altLang="zh-CN" dirty="0">
                <a:solidFill>
                  <a:srgbClr val="222222"/>
                </a:solidFill>
                <a:latin typeface="Arial" charset="0"/>
              </a:rPr>
              <a:t>agent’s</a:t>
            </a:r>
            <a:r>
              <a:rPr lang="zh-CN" altLang="en-US" dirty="0">
                <a:solidFill>
                  <a:srgbClr val="222222"/>
                </a:solidFill>
                <a:latin typeface="Arial" charset="0"/>
              </a:rPr>
              <a:t> </a:t>
            </a:r>
            <a:r>
              <a:rPr lang="en-US" altLang="zh-CN" dirty="0">
                <a:solidFill>
                  <a:srgbClr val="222222"/>
                </a:solidFill>
                <a:latin typeface="Arial" charset="0"/>
              </a:rPr>
              <a:t>job</a:t>
            </a:r>
            <a:r>
              <a:rPr lang="zh-CN" altLang="en-US" dirty="0">
                <a:solidFill>
                  <a:srgbClr val="222222"/>
                </a:solidFill>
                <a:latin typeface="Arial" charset="0"/>
              </a:rPr>
              <a:t> </a:t>
            </a:r>
            <a:r>
              <a:rPr lang="en-US" altLang="zh-CN" dirty="0">
                <a:solidFill>
                  <a:srgbClr val="222222"/>
                </a:solidFill>
                <a:latin typeface="Arial" charset="0"/>
              </a:rPr>
              <a:t>is</a:t>
            </a:r>
            <a:r>
              <a:rPr lang="zh-CN" altLang="en-US" dirty="0">
                <a:solidFill>
                  <a:srgbClr val="222222"/>
                </a:solidFill>
                <a:latin typeface="Arial" charset="0"/>
              </a:rPr>
              <a:t> </a:t>
            </a:r>
            <a:r>
              <a:rPr lang="en-US" altLang="zh-CN" dirty="0">
                <a:solidFill>
                  <a:srgbClr val="222222"/>
                </a:solidFill>
                <a:latin typeface="Arial" charset="0"/>
              </a:rPr>
              <a:t>to</a:t>
            </a:r>
            <a:r>
              <a:rPr lang="zh-CN" altLang="en-US" dirty="0">
                <a:solidFill>
                  <a:srgbClr val="222222"/>
                </a:solidFill>
                <a:latin typeface="Arial" charset="0"/>
              </a:rPr>
              <a:t> </a:t>
            </a:r>
            <a:r>
              <a:rPr lang="en-US" altLang="zh-CN" dirty="0">
                <a:solidFill>
                  <a:srgbClr val="222222"/>
                </a:solidFill>
                <a:latin typeface="Arial" charset="0"/>
              </a:rPr>
              <a:t>maximize</a:t>
            </a:r>
            <a:r>
              <a:rPr lang="zh-CN" altLang="en-US" dirty="0">
                <a:solidFill>
                  <a:srgbClr val="222222"/>
                </a:solidFill>
                <a:latin typeface="Arial" charset="0"/>
              </a:rPr>
              <a:t> </a:t>
            </a:r>
            <a:r>
              <a:rPr lang="en-US" altLang="zh-CN" dirty="0">
                <a:solidFill>
                  <a:srgbClr val="222222"/>
                </a:solidFill>
                <a:latin typeface="Arial" charset="0"/>
              </a:rPr>
              <a:t>cumulative</a:t>
            </a:r>
            <a:r>
              <a:rPr lang="zh-CN" altLang="en-US" dirty="0">
                <a:solidFill>
                  <a:srgbClr val="222222"/>
                </a:solidFill>
                <a:latin typeface="Arial" charset="0"/>
              </a:rPr>
              <a:t> </a:t>
            </a:r>
            <a:r>
              <a:rPr lang="en-US" altLang="zh-CN" dirty="0">
                <a:solidFill>
                  <a:srgbClr val="222222"/>
                </a:solidFill>
                <a:latin typeface="Arial" charset="0"/>
              </a:rPr>
              <a:t>reward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7AA1ACD-DC15-0B0B-75BE-3D2EF9223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460" y="2231694"/>
            <a:ext cx="3885650" cy="3700619"/>
          </a:xfrm>
          <a:prstGeom prst="rect">
            <a:avLst/>
          </a:prstGeom>
        </p:spPr>
      </p:pic>
      <p:sp>
        <p:nvSpPr>
          <p:cNvPr id="12" name="圆角矩形 11">
            <a:extLst>
              <a:ext uri="{FF2B5EF4-FFF2-40B4-BE49-F238E27FC236}">
                <a16:creationId xmlns:a16="http://schemas.microsoft.com/office/drawing/2014/main" id="{19935116-FFE4-7BEF-2088-04108B698C8B}"/>
              </a:ext>
            </a:extLst>
          </p:cNvPr>
          <p:cNvSpPr/>
          <p:nvPr/>
        </p:nvSpPr>
        <p:spPr>
          <a:xfrm>
            <a:off x="724828" y="2493497"/>
            <a:ext cx="8210139" cy="812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</a:rPr>
              <a:t>Reward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Hypothesis</a:t>
            </a:r>
          </a:p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All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goals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can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be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described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by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the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maximization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of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expected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cumulative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reward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2904530-FBC5-4442-F3B9-25FCB9E28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28" y="3532051"/>
            <a:ext cx="6721917" cy="241664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7805BAA-8462-8E68-307F-66DA6812ED1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936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Simplify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Markov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Decision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5AB604FF-34DA-230E-C4FC-2C60D7704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26" y="1087753"/>
            <a:ext cx="8047412" cy="5775201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8CF43D95-6CCA-E9F3-4065-F9CA5E300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1038" y="190669"/>
            <a:ext cx="3199645" cy="2845702"/>
          </a:xfrm>
          <a:prstGeom prst="rect">
            <a:avLst/>
          </a:prstGeom>
        </p:spPr>
      </p:pic>
      <p:sp>
        <p:nvSpPr>
          <p:cNvPr id="2" name="CustomShape 2">
            <a:extLst>
              <a:ext uri="{FF2B5EF4-FFF2-40B4-BE49-F238E27FC236}">
                <a16:creationId xmlns:a16="http://schemas.microsoft.com/office/drawing/2014/main" id="{B69951FD-F4BC-03B8-CBA2-932530EB102A}"/>
              </a:ext>
            </a:extLst>
          </p:cNvPr>
          <p:cNvSpPr/>
          <p:nvPr/>
        </p:nvSpPr>
        <p:spPr>
          <a:xfrm>
            <a:off x="8640093" y="3180371"/>
            <a:ext cx="3600000" cy="3528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1525AAA6-75E4-B518-55DB-FF7D84611BF7}"/>
              </a:ext>
            </a:extLst>
          </p:cNvPr>
          <p:cNvSpPr/>
          <p:nvPr/>
        </p:nvSpPr>
        <p:spPr>
          <a:xfrm>
            <a:off x="9504093" y="3180371"/>
            <a:ext cx="2736000" cy="936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</p:sp>
      <p:sp>
        <p:nvSpPr>
          <p:cNvPr id="9" name="CustomShape 4">
            <a:extLst>
              <a:ext uri="{FF2B5EF4-FFF2-40B4-BE49-F238E27FC236}">
                <a16:creationId xmlns:a16="http://schemas.microsoft.com/office/drawing/2014/main" id="{623D749B-7CE8-0AB5-DB14-072BF1AF0387}"/>
              </a:ext>
            </a:extLst>
          </p:cNvPr>
          <p:cNvSpPr/>
          <p:nvPr/>
        </p:nvSpPr>
        <p:spPr>
          <a:xfrm>
            <a:off x="8640093" y="4548371"/>
            <a:ext cx="720000" cy="2160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</p:sp>
      <p:sp>
        <p:nvSpPr>
          <p:cNvPr id="10" name="CustomShape 5">
            <a:extLst>
              <a:ext uri="{FF2B5EF4-FFF2-40B4-BE49-F238E27FC236}">
                <a16:creationId xmlns:a16="http://schemas.microsoft.com/office/drawing/2014/main" id="{C612E60B-5056-58D1-AA90-27FB13317C38}"/>
              </a:ext>
            </a:extLst>
          </p:cNvPr>
          <p:cNvSpPr/>
          <p:nvPr/>
        </p:nvSpPr>
        <p:spPr>
          <a:xfrm>
            <a:off x="10008093" y="4548371"/>
            <a:ext cx="1656000" cy="576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88CC5834-5866-3E6B-50E9-EEEA5DC789B9}"/>
              </a:ext>
            </a:extLst>
          </p:cNvPr>
          <p:cNvSpPr/>
          <p:nvPr/>
        </p:nvSpPr>
        <p:spPr>
          <a:xfrm>
            <a:off x="10008093" y="5124371"/>
            <a:ext cx="648000" cy="1584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</p:sp>
      <p:sp>
        <p:nvSpPr>
          <p:cNvPr id="12" name="CustomShape 8">
            <a:extLst>
              <a:ext uri="{FF2B5EF4-FFF2-40B4-BE49-F238E27FC236}">
                <a16:creationId xmlns:a16="http://schemas.microsoft.com/office/drawing/2014/main" id="{BCD74632-1E26-93D3-4D9B-650BA4987834}"/>
              </a:ext>
            </a:extLst>
          </p:cNvPr>
          <p:cNvSpPr/>
          <p:nvPr/>
        </p:nvSpPr>
        <p:spPr>
          <a:xfrm>
            <a:off x="11736093" y="6204371"/>
            <a:ext cx="360000" cy="360000"/>
          </a:xfrm>
          <a:prstGeom prst="smileyFace">
            <a:avLst>
              <a:gd name="adj" fmla="val 18520"/>
            </a:avLst>
          </a:prstGeom>
          <a:solidFill>
            <a:srgbClr val="FFFF00"/>
          </a:solidFill>
          <a:ln>
            <a:solidFill>
              <a:srgbClr val="3465A4"/>
            </a:solidFill>
          </a:ln>
        </p:spPr>
      </p:sp>
      <p:sp>
        <p:nvSpPr>
          <p:cNvPr id="13" name="CustomShape 9">
            <a:extLst>
              <a:ext uri="{FF2B5EF4-FFF2-40B4-BE49-F238E27FC236}">
                <a16:creationId xmlns:a16="http://schemas.microsoft.com/office/drawing/2014/main" id="{C93B87E1-6A38-FFA0-A0AD-EDF0AF6675ED}"/>
              </a:ext>
            </a:extLst>
          </p:cNvPr>
          <p:cNvSpPr/>
          <p:nvPr/>
        </p:nvSpPr>
        <p:spPr>
          <a:xfrm>
            <a:off x="9431013" y="6235331"/>
            <a:ext cx="504000" cy="432000"/>
          </a:xfrm>
          <a:prstGeom prst="ellipse">
            <a:avLst/>
          </a:prstGeom>
          <a:solidFill>
            <a:srgbClr val="92D050"/>
          </a:solidFill>
          <a:ln>
            <a:solidFill>
              <a:srgbClr val="3465A4"/>
            </a:solidFill>
          </a:ln>
        </p:spPr>
      </p:sp>
      <p:sp>
        <p:nvSpPr>
          <p:cNvPr id="14" name="CustomShape 10">
            <a:extLst>
              <a:ext uri="{FF2B5EF4-FFF2-40B4-BE49-F238E27FC236}">
                <a16:creationId xmlns:a16="http://schemas.microsoft.com/office/drawing/2014/main" id="{82A5866F-2240-C5E8-56B9-973B2C324789}"/>
              </a:ext>
            </a:extLst>
          </p:cNvPr>
          <p:cNvSpPr/>
          <p:nvPr/>
        </p:nvSpPr>
        <p:spPr>
          <a:xfrm>
            <a:off x="10728093" y="5196371"/>
            <a:ext cx="504000" cy="36000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</p:sp>
    </p:spTree>
    <p:extLst>
      <p:ext uri="{BB962C8B-B14F-4D97-AF65-F5344CB8AC3E}">
        <p14:creationId xmlns:p14="http://schemas.microsoft.com/office/powerpoint/2010/main" val="556129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Major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Components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Agent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0CD1C65-A430-DDC3-769C-402C48470D5D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958C0DB3-2568-DEB5-9A6D-BE17B992B40B}"/>
              </a:ext>
            </a:extLst>
          </p:cNvPr>
          <p:cNvSpPr txBox="1">
            <a:spLocks/>
          </p:cNvSpPr>
          <p:nvPr/>
        </p:nvSpPr>
        <p:spPr>
          <a:xfrm>
            <a:off x="814039" y="1493270"/>
            <a:ext cx="10823970" cy="38714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An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RL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agent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may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contain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one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or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more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these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components:</a:t>
            </a:r>
            <a:endParaRPr kumimoji="1" lang="zh-CN" altLang="en-US" sz="1450" dirty="0">
              <a:latin typeface="Arial" panose="020B0604020202020204" pitchFamily="34" charset="0"/>
              <a:ea typeface="FangSong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7224D07-A319-C398-F057-7833B38F4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12" y="2120899"/>
            <a:ext cx="6286500" cy="13081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D8EEA04-FAD0-093A-AAE0-21694B72C5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76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Policy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A59395AC-B7F7-4DE5-E7BB-1AAEA14016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4039" y="1493270"/>
                <a:ext cx="10823970" cy="387145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CN" sz="2000" dirty="0">
                    <a:latin typeface="Arial" panose="020B0604020202020204" pitchFamily="34" charset="0"/>
                    <a:ea typeface="FangSong" panose="02010609060101010101" pitchFamily="49" charset="-122"/>
                    <a:cs typeface="Arial" panose="020B0604020202020204" pitchFamily="34" charset="0"/>
                  </a:rPr>
                  <a:t>A</a:t>
                </a:r>
                <a:r>
                  <a:rPr kumimoji="1" lang="zh-CN" altLang="en-US" sz="2000" dirty="0">
                    <a:latin typeface="Arial" panose="020B0604020202020204" pitchFamily="34" charset="0"/>
                    <a:ea typeface="FangSong" panose="02010609060101010101" pitchFamily="49" charset="-122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2000" dirty="0">
                    <a:latin typeface="Arial" panose="020B0604020202020204" pitchFamily="34" charset="0"/>
                    <a:ea typeface="FangSong" panose="02010609060101010101" pitchFamily="49" charset="-122"/>
                    <a:cs typeface="Arial" panose="020B0604020202020204" pitchFamily="34" charset="0"/>
                  </a:rPr>
                  <a:t>policy</a:t>
                </a:r>
                <a:r>
                  <a:rPr kumimoji="1" lang="zh-CN" altLang="en-US" sz="2000" dirty="0">
                    <a:latin typeface="Arial" panose="020B0604020202020204" pitchFamily="34" charset="0"/>
                    <a:ea typeface="FangSong" panose="02010609060101010101" pitchFamily="49" charset="-122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2000" dirty="0">
                    <a:latin typeface="Arial" panose="020B0604020202020204" pitchFamily="34" charset="0"/>
                    <a:ea typeface="FangSong" panose="02010609060101010101" pitchFamily="49" charset="-122"/>
                    <a:cs typeface="Arial" panose="020B0604020202020204" pitchFamily="34" charset="0"/>
                  </a:rPr>
                  <a:t>is</a:t>
                </a:r>
                <a:r>
                  <a:rPr kumimoji="1" lang="zh-CN" altLang="en-US" sz="2000" dirty="0">
                    <a:latin typeface="Arial" panose="020B0604020202020204" pitchFamily="34" charset="0"/>
                    <a:ea typeface="FangSong" panose="02010609060101010101" pitchFamily="49" charset="-122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2000" dirty="0">
                    <a:latin typeface="Arial" panose="020B0604020202020204" pitchFamily="34" charset="0"/>
                    <a:ea typeface="FangSong" panose="02010609060101010101" pitchFamily="49" charset="-122"/>
                    <a:cs typeface="Arial" panose="020B0604020202020204" pitchFamily="34" charset="0"/>
                  </a:rPr>
                  <a:t>the</a:t>
                </a:r>
                <a:r>
                  <a:rPr kumimoji="1" lang="zh-CN" altLang="en-US" sz="2000" dirty="0">
                    <a:latin typeface="Arial" panose="020B0604020202020204" pitchFamily="34" charset="0"/>
                    <a:ea typeface="FangSong" panose="02010609060101010101" pitchFamily="49" charset="-122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2000" dirty="0">
                    <a:latin typeface="Arial" panose="020B0604020202020204" pitchFamily="34" charset="0"/>
                    <a:ea typeface="FangSong" panose="02010609060101010101" pitchFamily="49" charset="-122"/>
                    <a:cs typeface="Arial" panose="020B0604020202020204" pitchFamily="34" charset="0"/>
                  </a:rPr>
                  <a:t>agent’s</a:t>
                </a:r>
                <a:r>
                  <a:rPr kumimoji="1" lang="zh-CN" altLang="en-US" sz="2000" dirty="0">
                    <a:latin typeface="Arial" panose="020B0604020202020204" pitchFamily="34" charset="0"/>
                    <a:ea typeface="FangSong" panose="02010609060101010101" pitchFamily="49" charset="-122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2000" dirty="0">
                    <a:latin typeface="Arial" panose="020B0604020202020204" pitchFamily="34" charset="0"/>
                    <a:ea typeface="FangSong" panose="02010609060101010101" pitchFamily="49" charset="-122"/>
                    <a:cs typeface="Arial" panose="020B0604020202020204" pitchFamily="34" charset="0"/>
                  </a:rPr>
                  <a:t>behavior</a:t>
                </a:r>
              </a:p>
              <a:p>
                <a:r>
                  <a:rPr kumimoji="1" lang="en-US" altLang="zh-CN" sz="2000" dirty="0">
                    <a:latin typeface="Arial" panose="020B0604020202020204" pitchFamily="34" charset="0"/>
                    <a:ea typeface="FangSong" panose="02010609060101010101" pitchFamily="49" charset="-122"/>
                    <a:cs typeface="Arial" panose="020B0604020202020204" pitchFamily="34" charset="0"/>
                  </a:rPr>
                  <a:t>It</a:t>
                </a:r>
                <a:r>
                  <a:rPr kumimoji="1" lang="zh-CN" altLang="en-US" sz="2000" dirty="0">
                    <a:latin typeface="Arial" panose="020B0604020202020204" pitchFamily="34" charset="0"/>
                    <a:ea typeface="FangSong" panose="02010609060101010101" pitchFamily="49" charset="-122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2000" dirty="0">
                    <a:latin typeface="Arial" panose="020B0604020202020204" pitchFamily="34" charset="0"/>
                    <a:ea typeface="FangSong" panose="02010609060101010101" pitchFamily="49" charset="-122"/>
                    <a:cs typeface="Arial" panose="020B0604020202020204" pitchFamily="34" charset="0"/>
                  </a:rPr>
                  <a:t>is</a:t>
                </a:r>
                <a:r>
                  <a:rPr kumimoji="1" lang="zh-CN" altLang="en-US" sz="2000" dirty="0">
                    <a:latin typeface="Arial" panose="020B0604020202020204" pitchFamily="34" charset="0"/>
                    <a:ea typeface="FangSong" panose="02010609060101010101" pitchFamily="49" charset="-122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2000" dirty="0">
                    <a:latin typeface="Arial" panose="020B0604020202020204" pitchFamily="34" charset="0"/>
                    <a:ea typeface="FangSong" panose="02010609060101010101" pitchFamily="49" charset="-122"/>
                    <a:cs typeface="Arial" panose="020B0604020202020204" pitchFamily="34" charset="0"/>
                  </a:rPr>
                  <a:t>a</a:t>
                </a:r>
                <a:r>
                  <a:rPr kumimoji="1" lang="zh-CN" altLang="en-US" sz="2000" dirty="0">
                    <a:latin typeface="Arial" panose="020B0604020202020204" pitchFamily="34" charset="0"/>
                    <a:ea typeface="FangSong" panose="02010609060101010101" pitchFamily="49" charset="-122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2000" dirty="0">
                    <a:latin typeface="Arial" panose="020B0604020202020204" pitchFamily="34" charset="0"/>
                    <a:ea typeface="FangSong" panose="02010609060101010101" pitchFamily="49" charset="-122"/>
                    <a:cs typeface="Arial" panose="020B0604020202020204" pitchFamily="34" charset="0"/>
                  </a:rPr>
                  <a:t>map</a:t>
                </a:r>
                <a:r>
                  <a:rPr kumimoji="1" lang="zh-CN" altLang="en-US" sz="2000" dirty="0">
                    <a:latin typeface="Arial" panose="020B0604020202020204" pitchFamily="34" charset="0"/>
                    <a:ea typeface="FangSong" panose="02010609060101010101" pitchFamily="49" charset="-122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2000" dirty="0">
                    <a:latin typeface="Arial" panose="020B0604020202020204" pitchFamily="34" charset="0"/>
                    <a:ea typeface="FangSong" panose="02010609060101010101" pitchFamily="49" charset="-122"/>
                    <a:cs typeface="Arial" panose="020B0604020202020204" pitchFamily="34" charset="0"/>
                  </a:rPr>
                  <a:t>from</a:t>
                </a:r>
                <a:r>
                  <a:rPr kumimoji="1" lang="zh-CN" altLang="en-US" sz="2000" dirty="0">
                    <a:latin typeface="Arial" panose="020B0604020202020204" pitchFamily="34" charset="0"/>
                    <a:ea typeface="FangSong" panose="02010609060101010101" pitchFamily="49" charset="-122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2000" dirty="0">
                    <a:latin typeface="Arial" panose="020B0604020202020204" pitchFamily="34" charset="0"/>
                    <a:ea typeface="FangSong" panose="02010609060101010101" pitchFamily="49" charset="-122"/>
                    <a:cs typeface="Arial" panose="020B0604020202020204" pitchFamily="34" charset="0"/>
                  </a:rPr>
                  <a:t>state</a:t>
                </a:r>
                <a:r>
                  <a:rPr kumimoji="1" lang="zh-CN" altLang="en-US" sz="2000" dirty="0">
                    <a:latin typeface="Arial" panose="020B0604020202020204" pitchFamily="34" charset="0"/>
                    <a:ea typeface="FangSong" panose="02010609060101010101" pitchFamily="49" charset="-122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2000" dirty="0">
                    <a:latin typeface="Arial" panose="020B0604020202020204" pitchFamily="34" charset="0"/>
                    <a:ea typeface="FangSong" panose="02010609060101010101" pitchFamily="49" charset="-122"/>
                    <a:cs typeface="Arial" panose="020B0604020202020204" pitchFamily="34" charset="0"/>
                  </a:rPr>
                  <a:t>to</a:t>
                </a:r>
                <a:r>
                  <a:rPr kumimoji="1" lang="zh-CN" altLang="en-US" sz="2000" dirty="0">
                    <a:latin typeface="Arial" panose="020B0604020202020204" pitchFamily="34" charset="0"/>
                    <a:ea typeface="FangSong" panose="02010609060101010101" pitchFamily="49" charset="-122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2000" dirty="0">
                    <a:latin typeface="Arial" panose="020B0604020202020204" pitchFamily="34" charset="0"/>
                    <a:ea typeface="FangSong" panose="02010609060101010101" pitchFamily="49" charset="-122"/>
                    <a:cs typeface="Arial" panose="020B0604020202020204" pitchFamily="34" charset="0"/>
                  </a:rPr>
                  <a:t>action,</a:t>
                </a:r>
                <a:r>
                  <a:rPr kumimoji="1" lang="zh-CN" altLang="en-US" sz="2000" dirty="0">
                    <a:latin typeface="Arial" panose="020B0604020202020204" pitchFamily="34" charset="0"/>
                    <a:ea typeface="FangSong" panose="02010609060101010101" pitchFamily="49" charset="-122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2000" dirty="0">
                    <a:latin typeface="Arial" panose="020B0604020202020204" pitchFamily="34" charset="0"/>
                    <a:ea typeface="FangSong" panose="02010609060101010101" pitchFamily="49" charset="-122"/>
                    <a:cs typeface="Arial" panose="020B0604020202020204" pitchFamily="34" charset="0"/>
                  </a:rPr>
                  <a:t>e.g.</a:t>
                </a:r>
              </a:p>
              <a:p>
                <a:r>
                  <a:rPr kumimoji="1" lang="en-US" altLang="zh-CN" sz="2000" dirty="0">
                    <a:latin typeface="Arial" panose="020B0604020202020204" pitchFamily="34" charset="0"/>
                    <a:ea typeface="FangSong" panose="02010609060101010101" pitchFamily="49" charset="-122"/>
                    <a:cs typeface="Arial" panose="020B0604020202020204" pitchFamily="34" charset="0"/>
                  </a:rPr>
                  <a:t>Deterministic</a:t>
                </a:r>
                <a:r>
                  <a:rPr kumimoji="1" lang="zh-CN" altLang="en-US" sz="2000" dirty="0">
                    <a:latin typeface="Arial" panose="020B0604020202020204" pitchFamily="34" charset="0"/>
                    <a:ea typeface="FangSong" panose="02010609060101010101" pitchFamily="49" charset="-122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2000" dirty="0">
                    <a:latin typeface="Arial" panose="020B0604020202020204" pitchFamily="34" charset="0"/>
                    <a:ea typeface="FangSong" panose="02010609060101010101" pitchFamily="49" charset="-122"/>
                    <a:cs typeface="Arial" panose="020B0604020202020204" pitchFamily="34" charset="0"/>
                  </a:rPr>
                  <a:t>policy:</a:t>
                </a:r>
                <a:r>
                  <a:rPr kumimoji="1" lang="zh-CN" altLang="en-US" sz="2000" dirty="0">
                    <a:latin typeface="Arial" panose="020B0604020202020204" pitchFamily="34" charset="0"/>
                    <a:ea typeface="FangSong" panose="02010609060101010101" pitchFamily="49" charset="-122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Arial" panose="020B0604020202020204" pitchFamily="34" charset="0"/>
                      </a:rPr>
                      <m:t>𝑎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Arial" panose="020B0604020202020204" pitchFamily="34" charset="0"/>
                      </a:rPr>
                      <m:t>=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Arial" panose="020B0604020202020204" pitchFamily="34" charset="0"/>
                      </a:rPr>
                      <m:t>𝜋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Arial" panose="020B0604020202020204" pitchFamily="34" charset="0"/>
                      </a:rPr>
                      <m:t>(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Arial" panose="020B0604020202020204" pitchFamily="34" charset="0"/>
                      </a:rPr>
                      <m:t>𝑠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FangSong" panose="02010609060101010101" pitchFamily="49" charset="-122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kumimoji="1" lang="en-US" altLang="zh-CN" sz="1450" dirty="0">
                  <a:latin typeface="Arial" panose="020B0604020202020204" pitchFamily="34" charset="0"/>
                  <a:ea typeface="FangSong" panose="02010609060101010101" pitchFamily="49" charset="-122"/>
                  <a:cs typeface="Arial" panose="020B0604020202020204" pitchFamily="34" charset="0"/>
                </a:endParaRPr>
              </a:p>
              <a:p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FangSong" panose="02010609060101010101" pitchFamily="49" charset="-122"/>
                    <a:cs typeface="Arial" panose="020B0604020202020204" pitchFamily="34" charset="0"/>
                  </a:rPr>
                  <a:t>Stochastic</a:t>
                </a: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FangSong" panose="02010609060101010101" pitchFamily="49" charset="-122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FangSong" panose="02010609060101010101" pitchFamily="49" charset="-122"/>
                    <a:cs typeface="Arial" panose="020B0604020202020204" pitchFamily="34" charset="0"/>
                  </a:rPr>
                  <a:t>policy</a:t>
                </a:r>
                <a:r>
                  <a:rPr kumimoji="1" lang="en-US" altLang="zh-CN" sz="2000" dirty="0">
                    <a:solidFill>
                      <a:prstClr val="black"/>
                    </a:solidFill>
                    <a:latin typeface="Arial" panose="020B0604020202020204" pitchFamily="34" charset="0"/>
                    <a:ea typeface="FangSong" panose="02010609060101010101" pitchFamily="49" charset="-122"/>
                    <a:cs typeface="Arial" panose="020B0604020202020204" pitchFamily="34" charset="0"/>
                  </a:rPr>
                  <a:t>:</a:t>
                </a:r>
                <a:r>
                  <a:rPr kumimoji="1" lang="zh-CN" altLang="en-US" sz="2000" dirty="0">
                    <a:solidFill>
                      <a:prstClr val="black"/>
                    </a:solidFill>
                    <a:latin typeface="Arial" panose="020B0604020202020204" pitchFamily="34" charset="0"/>
                    <a:ea typeface="FangSong" panose="02010609060101010101" pitchFamily="49" charset="-122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FangSong" panose="02010609060101010101" pitchFamily="49" charset="-122"/>
                        <a:cs typeface="Arial" panose="020B0604020202020204" pitchFamily="34" charset="0"/>
                      </a:rPr>
                      <m:t>𝜋</m:t>
                    </m:r>
                    <m:d>
                      <m:dPr>
                        <m:ctrlPr>
                          <a:rPr kumimoji="1"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FangSong" panose="02010609060101010101" pitchFamily="49" charset="-122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FangSong" panose="02010609060101010101" pitchFamily="49" charset="-122"/>
                            <a:cs typeface="Arial" panose="020B0604020202020204" pitchFamily="34" charset="0"/>
                          </a:rPr>
                          <m:t>𝑎</m:t>
                        </m:r>
                      </m:e>
                      <m:e>
                        <m:r>
                          <a:rPr kumimoji="1"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FangSong" panose="02010609060101010101" pitchFamily="49" charset="-122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  <m:r>
                      <a:rPr kumimoji="1"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FangSong" panose="02010609060101010101" pitchFamily="49" charset="-122"/>
                        <a:cs typeface="Arial" panose="020B0604020202020204" pitchFamily="34" charset="0"/>
                      </a:rPr>
                      <m:t>=</m:t>
                    </m:r>
                    <m:r>
                      <a:rPr kumimoji="1"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FangSong" panose="02010609060101010101" pitchFamily="49" charset="-122"/>
                        <a:cs typeface="Arial" panose="020B0604020202020204" pitchFamily="34" charset="0"/>
                      </a:rPr>
                      <m:t>𝑃</m:t>
                    </m:r>
                    <m:r>
                      <a:rPr kumimoji="1"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FangSong" panose="02010609060101010101" pitchFamily="49" charset="-122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FangSong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FangSong" panose="02010609060101010101" pitchFamily="49" charset="-122"/>
                            <a:cs typeface="Arial" panose="020B0604020202020204" pitchFamily="34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FangSong" panose="02010609060101010101" pitchFamily="49" charset="-122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kumimoji="1"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FangSong" panose="02010609060101010101" pitchFamily="49" charset="-122"/>
                        <a:cs typeface="Arial" panose="020B0604020202020204" pitchFamily="34" charset="0"/>
                      </a:rPr>
                      <m:t>=</m:t>
                    </m:r>
                    <m:r>
                      <a:rPr kumimoji="1"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FangSong" panose="02010609060101010101" pitchFamily="49" charset="-122"/>
                        <a:cs typeface="Arial" panose="020B0604020202020204" pitchFamily="34" charset="0"/>
                      </a:rPr>
                      <m:t>𝑎</m:t>
                    </m:r>
                    <m:r>
                      <a:rPr kumimoji="1"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FangSong" panose="02010609060101010101" pitchFamily="49" charset="-122"/>
                        <a:cs typeface="Arial" panose="020B0604020202020204" pitchFamily="34" charset="0"/>
                      </a:rPr>
                      <m:t>|</m:t>
                    </m:r>
                    <m:sSub>
                      <m:sSubPr>
                        <m:ctrlPr>
                          <a:rPr kumimoji="1"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FangSong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FangSong" panose="02010609060101010101" pitchFamily="49" charset="-122"/>
                            <a:cs typeface="Arial" panose="020B0604020202020204" pitchFamily="34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FangSong" panose="02010609060101010101" pitchFamily="49" charset="-122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kumimoji="1"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FangSong" panose="02010609060101010101" pitchFamily="49" charset="-122"/>
                        <a:cs typeface="Arial" panose="020B0604020202020204" pitchFamily="34" charset="0"/>
                      </a:rPr>
                      <m:t>=</m:t>
                    </m:r>
                    <m:r>
                      <a:rPr kumimoji="1"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FangSong" panose="02010609060101010101" pitchFamily="49" charset="-122"/>
                        <a:cs typeface="Arial" panose="020B0604020202020204" pitchFamily="34" charset="0"/>
                      </a:rPr>
                      <m:t>𝑠</m:t>
                    </m:r>
                    <m:r>
                      <a:rPr kumimoji="1"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FangSong" panose="02010609060101010101" pitchFamily="49" charset="-122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kumimoji="1" lang="en-US" altLang="zh-CN" sz="1450" dirty="0">
                  <a:latin typeface="Arial" panose="020B0604020202020204" pitchFamily="34" charset="0"/>
                  <a:ea typeface="FangSong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A59395AC-B7F7-4DE5-E7BB-1AAEA1401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039" y="1493270"/>
                <a:ext cx="10823970" cy="3871459"/>
              </a:xfrm>
              <a:prstGeom prst="rect">
                <a:avLst/>
              </a:prstGeom>
              <a:blipFill>
                <a:blip r:embed="rId5"/>
                <a:stretch>
                  <a:fillRect l="-469" t="-1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5E04711E-04F4-FDBD-A829-AFDFCBED3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8000" y="3050482"/>
            <a:ext cx="7953732" cy="288178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92DAD0B-97B0-E561-0605-D08F93DBFD14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2A364B1-BC81-668B-CA2D-EA10A68D101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57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Major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Components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Agent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0CD1C65-A430-DDC3-769C-402C48470D5D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958C0DB3-2568-DEB5-9A6D-BE17B992B40B}"/>
              </a:ext>
            </a:extLst>
          </p:cNvPr>
          <p:cNvSpPr txBox="1">
            <a:spLocks/>
          </p:cNvSpPr>
          <p:nvPr/>
        </p:nvSpPr>
        <p:spPr>
          <a:xfrm>
            <a:off x="814039" y="1493270"/>
            <a:ext cx="10823970" cy="38714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An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RL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agent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may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contain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one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or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more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these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components:</a:t>
            </a:r>
            <a:endParaRPr kumimoji="1" lang="zh-CN" altLang="en-US" sz="1450" dirty="0">
              <a:latin typeface="Arial" panose="020B0604020202020204" pitchFamily="34" charset="0"/>
              <a:ea typeface="FangSong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9915F5-5DEB-F1A8-4FEF-A26040D93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140" y="1973580"/>
            <a:ext cx="6375400" cy="1346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11D5BA1-F68F-6BA6-6EF0-7DB00EBFA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357" y="1163290"/>
            <a:ext cx="3255339" cy="215649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FE73D7E-99A3-AA57-BC63-D4E5D14CBA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97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Value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functions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0CD1C65-A430-DDC3-769C-402C48470D5D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11D5BA1-F68F-6BA6-6EF0-7DB00EBFA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950" y="3720261"/>
            <a:ext cx="3255339" cy="21564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F962B4A-64CF-79B0-1AC9-C5E02573DC90}"/>
                  </a:ext>
                </a:extLst>
              </p:cNvPr>
              <p:cNvSpPr txBox="1"/>
              <p:nvPr/>
            </p:nvSpPr>
            <p:spPr>
              <a:xfrm>
                <a:off x="875354" y="1648751"/>
                <a:ext cx="1074234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b="1" dirty="0"/>
                  <a:t>State-value</a:t>
                </a:r>
                <a:r>
                  <a:rPr kumimoji="1" lang="zh-CN" altLang="en-US" b="1" dirty="0"/>
                  <a:t> </a:t>
                </a:r>
                <a:r>
                  <a:rPr kumimoji="1" lang="en-US" altLang="zh-CN" b="1" dirty="0"/>
                  <a:t>function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state-value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function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MDP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expected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return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starting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from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state</a:t>
                </a:r>
                <a:r>
                  <a:rPr kumimoji="1" lang="zh-CN" altLang="en-US" dirty="0"/>
                  <a:t> </a:t>
                </a:r>
                <a:r>
                  <a:rPr kumimoji="1" lang="en-US" altLang="zh-CN" i="1" dirty="0"/>
                  <a:t>s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and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following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policy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kumimoji="1" lang="en-US" altLang="zh-CN" dirty="0"/>
                  <a:t>:</a:t>
                </a:r>
              </a:p>
              <a:p>
                <a:pPr algn="ctr"/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zh-CN" altLang="en-US" dirty="0"/>
                  <a:t> </a:t>
                </a:r>
                <a:endParaRPr kumimoji="1" lang="en-US" altLang="zh-CN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F962B4A-64CF-79B0-1AC9-C5E02573D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354" y="1648751"/>
                <a:ext cx="10742342" cy="923330"/>
              </a:xfrm>
              <a:prstGeom prst="rect">
                <a:avLst/>
              </a:prstGeom>
              <a:blipFill>
                <a:blip r:embed="rId6"/>
                <a:stretch>
                  <a:fillRect l="-591" t="-2703" b="-54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6532C89-A735-1C26-8823-0BE59F8454CC}"/>
                  </a:ext>
                </a:extLst>
              </p:cNvPr>
              <p:cNvSpPr txBox="1"/>
              <p:nvPr/>
            </p:nvSpPr>
            <p:spPr>
              <a:xfrm>
                <a:off x="875354" y="2967335"/>
                <a:ext cx="1074234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b="1" dirty="0"/>
                  <a:t>Action-value</a:t>
                </a:r>
                <a:r>
                  <a:rPr kumimoji="1" lang="zh-CN" altLang="en-US" b="1" dirty="0"/>
                  <a:t> </a:t>
                </a:r>
                <a:r>
                  <a:rPr kumimoji="1" lang="en-US" altLang="zh-CN" b="1" dirty="0"/>
                  <a:t>function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action-value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function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expected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return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starting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from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state</a:t>
                </a:r>
                <a:r>
                  <a:rPr kumimoji="1" lang="zh-CN" altLang="en-US" dirty="0"/>
                  <a:t> </a:t>
                </a:r>
                <a:r>
                  <a:rPr kumimoji="1" lang="en-US" altLang="zh-CN" i="1" dirty="0"/>
                  <a:t>s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taking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action</a:t>
                </a:r>
                <a:r>
                  <a:rPr kumimoji="1" lang="zh-CN" altLang="en-US" dirty="0"/>
                  <a:t> </a:t>
                </a:r>
                <a:r>
                  <a:rPr kumimoji="1" lang="en-US" altLang="zh-CN" i="1" dirty="0"/>
                  <a:t>a</a:t>
                </a:r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and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following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policy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kumimoji="1" lang="en-US" altLang="zh-CN" dirty="0"/>
                  <a:t>:</a:t>
                </a:r>
              </a:p>
              <a:p>
                <a:pPr algn="ctr"/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zh-CN" altLang="en-US" dirty="0"/>
                  <a:t> </a:t>
                </a:r>
                <a:endParaRPr kumimoji="1" lang="en-US" altLang="zh-CN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6532C89-A735-1C26-8823-0BE59F845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354" y="2967335"/>
                <a:ext cx="10742342" cy="923330"/>
              </a:xfrm>
              <a:prstGeom prst="rect">
                <a:avLst/>
              </a:prstGeom>
              <a:blipFill>
                <a:blip r:embed="rId7"/>
                <a:stretch>
                  <a:fillRect l="-591" t="-2703" b="-54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2DA21BAA-158B-63F3-5F97-A4E568DAAE1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67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Major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Components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Agent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0CD1C65-A430-DDC3-769C-402C48470D5D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958C0DB3-2568-DEB5-9A6D-BE17B992B40B}"/>
              </a:ext>
            </a:extLst>
          </p:cNvPr>
          <p:cNvSpPr txBox="1">
            <a:spLocks/>
          </p:cNvSpPr>
          <p:nvPr/>
        </p:nvSpPr>
        <p:spPr>
          <a:xfrm>
            <a:off x="814039" y="1493270"/>
            <a:ext cx="10823970" cy="38714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An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RL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agent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may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contain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one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or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more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these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components:</a:t>
            </a:r>
            <a:endParaRPr kumimoji="1" lang="zh-CN" altLang="en-US" sz="1450" dirty="0">
              <a:latin typeface="Arial" panose="020B0604020202020204" pitchFamily="34" charset="0"/>
              <a:ea typeface="FangSong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0767F20-03C4-9381-F0C3-C147C20AF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440" y="2062480"/>
            <a:ext cx="6299200" cy="12573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414470B-13C8-1BBE-D9DA-2A1B339BAE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94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958C0DB3-2568-DEB5-9A6D-BE17B992B40B}"/>
              </a:ext>
            </a:extLst>
          </p:cNvPr>
          <p:cNvSpPr txBox="1">
            <a:spLocks/>
          </p:cNvSpPr>
          <p:nvPr/>
        </p:nvSpPr>
        <p:spPr>
          <a:xfrm>
            <a:off x="814039" y="1493270"/>
            <a:ext cx="5942361" cy="38714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Learn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model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from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experience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endParaRPr kumimoji="1" lang="en-US" altLang="zh-CN" sz="2000" dirty="0">
              <a:latin typeface="Arial" panose="020B0604020202020204" pitchFamily="34" charset="0"/>
              <a:ea typeface="FangSong" panose="02010609060101010101" pitchFamily="49" charset="-122"/>
              <a:cs typeface="Arial" panose="020B0604020202020204" pitchFamily="34" charset="0"/>
            </a:endParaRPr>
          </a:p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Learn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behavior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in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imagination</a:t>
            </a:r>
          </a:p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Act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in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the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environment</a:t>
            </a:r>
            <a:endParaRPr kumimoji="1" lang="zh-CN" altLang="en-US" sz="1450" dirty="0">
              <a:latin typeface="Arial" panose="020B0604020202020204" pitchFamily="34" charset="0"/>
              <a:ea typeface="FangSong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B9034A-40BF-02D7-9F3B-6820DC4A7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719" y="875191"/>
            <a:ext cx="6422009" cy="505711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45D8F27-EAA5-92F8-7C3C-589380FCB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039" y="2886636"/>
            <a:ext cx="3778281" cy="309310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C12AC97-EA3D-4E79-99EE-0EBE91D269F8}"/>
              </a:ext>
            </a:extLst>
          </p:cNvPr>
          <p:cNvSpPr txBox="1"/>
          <p:nvPr/>
        </p:nvSpPr>
        <p:spPr>
          <a:xfrm>
            <a:off x="635619" y="6218694"/>
            <a:ext cx="8975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Sutton,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R.S.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(1990).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Integrated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architectures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for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learning,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planning,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and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reacting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based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on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approximating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dynamic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programming.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In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Machine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Learning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Proceedings,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216-224,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Elsevier,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1990</a:t>
            </a:r>
            <a:endParaRPr kumimoji="1" lang="zh-CN" altLang="en-US" sz="1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D9198DD-0EA0-1F79-B332-1CA99DEC83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69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Summary: basic notions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775D885-E4B6-3B7F-CC94-95DEA4AA1B6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39DBED5F-B3E8-DAB7-2197-2FD229F0E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20" y="1627665"/>
            <a:ext cx="6466076" cy="326945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CA415B9F-1C69-F374-A6C4-BE474A24F7C5}"/>
              </a:ext>
            </a:extLst>
          </p:cNvPr>
          <p:cNvSpPr txBox="1"/>
          <p:nvPr/>
        </p:nvSpPr>
        <p:spPr>
          <a:xfrm>
            <a:off x="574304" y="5339737"/>
            <a:ext cx="1609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kumimoji="1"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kumimoji="1"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23B2B72-6623-EA0F-D9A7-3148196CA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709" y="1308554"/>
            <a:ext cx="5611732" cy="216051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A097374-5CDA-33AF-F210-265AECEC07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9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775D885-E4B6-3B7F-CC94-95DEA4AA1B6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CCE83F4-ADC7-FA23-CD54-AA909B47BC6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8956" y="1485569"/>
            <a:ext cx="4575299" cy="344200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DED2E15-1AA8-3CD5-7D3D-D910241066B2}"/>
              </a:ext>
            </a:extLst>
          </p:cNvPr>
          <p:cNvSpPr txBox="1"/>
          <p:nvPr/>
        </p:nvSpPr>
        <p:spPr>
          <a:xfrm>
            <a:off x="724829" y="1871713"/>
            <a:ext cx="6405880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按照</a:t>
            </a:r>
            <a:r>
              <a:rPr lang="en" altLang="zh-CN" sz="2000" dirty="0"/>
              <a:t>Agent</a:t>
            </a:r>
            <a:r>
              <a:rPr lang="zh-CN" altLang="en-US" sz="2000" dirty="0"/>
              <a:t>对环境的理解程度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zh-CN" dirty="0"/>
              <a:t>Model-free: Q-learning, DQN,…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zh-CN" dirty="0"/>
              <a:t>Model-based: AlphaGo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按照学习对象的划分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zh-CN" dirty="0"/>
              <a:t>Policy based: REINFORCE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zh-CN" dirty="0"/>
              <a:t>Value based: </a:t>
            </a:r>
            <a:r>
              <a:rPr lang="en-US" altLang="zh-CN" dirty="0"/>
              <a:t>DQN</a:t>
            </a:r>
            <a:endParaRPr lang="zh-CN" alt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zh-CN" dirty="0"/>
              <a:t>Policy-value: AlphaGo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zh-CN" dirty="0"/>
              <a:t>Actor-critic: A2C</a:t>
            </a:r>
            <a:r>
              <a:rPr lang="en" altLang="zh-CN" dirty="0">
                <a:sym typeface="Wingdings" pitchFamily="2" charset="2"/>
              </a:rPr>
              <a:t>PPO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1552197-69FB-AF79-E9D8-5B6A0FBFEF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97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DCACDF7B-134E-25AB-056A-18C1B2353D3E}"/>
              </a:ext>
            </a:extLst>
          </p:cNvPr>
          <p:cNvSpPr txBox="1">
            <a:spLocks/>
          </p:cNvSpPr>
          <p:nvPr/>
        </p:nvSpPr>
        <p:spPr>
          <a:xfrm>
            <a:off x="814039" y="1493270"/>
            <a:ext cx="10823970" cy="38714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Basic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Notions</a:t>
            </a:r>
          </a:p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AlphaGo</a:t>
            </a:r>
          </a:p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Deep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Q-Learning</a:t>
            </a:r>
          </a:p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Reinforcement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Learning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and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Causality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endParaRPr kumimoji="1" lang="en-US" altLang="zh-CN" sz="1600" dirty="0">
              <a:latin typeface="Arial" panose="020B0604020202020204" pitchFamily="34" charset="0"/>
              <a:ea typeface="FangSong" panose="02010609060101010101" pitchFamily="49" charset="-122"/>
              <a:cs typeface="Arial" panose="020B0604020202020204" pitchFamily="34" charset="0"/>
            </a:endParaRPr>
          </a:p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World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Models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3CDE3C3-A45C-E902-9E5A-5ACD5EC77770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4A214A-C955-5D89-9348-E12769E195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41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775D885-E4B6-3B7F-CC94-95DEA4AA1B68}"/>
              </a:ext>
            </a:extLst>
          </p:cNvPr>
          <p:cNvSpPr txBox="1"/>
          <p:nvPr/>
        </p:nvSpPr>
        <p:spPr>
          <a:xfrm>
            <a:off x="1121778" y="6334780"/>
            <a:ext cx="7180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https://spinningup.openai.com/en/latest/spinningup/rl_intro2.html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67FEDDD-F531-3F11-0DEB-3CBF9320E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778" y="1308553"/>
            <a:ext cx="9590035" cy="456817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B8B89DF-22D2-FEDD-14E4-C25A2C2203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315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DCACDF7B-134E-25AB-056A-18C1B2353D3E}"/>
              </a:ext>
            </a:extLst>
          </p:cNvPr>
          <p:cNvSpPr txBox="1">
            <a:spLocks/>
          </p:cNvSpPr>
          <p:nvPr/>
        </p:nvSpPr>
        <p:spPr>
          <a:xfrm>
            <a:off x="814039" y="1493270"/>
            <a:ext cx="10823970" cy="38714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Basic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Notions</a:t>
            </a:r>
          </a:p>
          <a:p>
            <a:r>
              <a:rPr kumimoji="1" lang="en-US" altLang="zh-CN" sz="2000" dirty="0">
                <a:solidFill>
                  <a:srgbClr val="FF0000"/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AlphaGo</a:t>
            </a:r>
          </a:p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Deep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Q-Learning</a:t>
            </a:r>
          </a:p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Reinforcement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Learning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and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Causality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endParaRPr kumimoji="1" lang="en-US" altLang="zh-CN" sz="1600" dirty="0">
              <a:latin typeface="Arial" panose="020B0604020202020204" pitchFamily="34" charset="0"/>
              <a:ea typeface="FangSong" panose="02010609060101010101" pitchFamily="49" charset="-122"/>
              <a:cs typeface="Arial" panose="020B0604020202020204" pitchFamily="34" charset="0"/>
            </a:endParaRPr>
          </a:p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World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Models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3CDE3C3-A45C-E902-9E5A-5ACD5EC77770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990D51-CBF7-A2CA-6263-B30330320B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159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Alpha Go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775D885-E4B6-3B7F-CC94-95DEA4AA1B68}"/>
              </a:ext>
            </a:extLst>
          </p:cNvPr>
          <p:cNvSpPr txBox="1"/>
          <p:nvPr/>
        </p:nvSpPr>
        <p:spPr>
          <a:xfrm>
            <a:off x="574304" y="6328260"/>
            <a:ext cx="9122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200" b="0" i="0" dirty="0">
                <a:solidFill>
                  <a:srgbClr val="222222"/>
                </a:solidFill>
                <a:effectLst/>
                <a:latin typeface="-apple-system"/>
              </a:rPr>
              <a:t>Silver, D., Huang, A., Maddison, C. </a:t>
            </a:r>
            <a:r>
              <a:rPr lang="en" altLang="zh-CN" sz="1200" b="0" i="1" dirty="0">
                <a:solidFill>
                  <a:srgbClr val="222222"/>
                </a:solidFill>
                <a:effectLst/>
                <a:latin typeface="-apple-system"/>
              </a:rPr>
              <a:t>et al.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-apple-system"/>
              </a:rPr>
              <a:t> Mastering the game of Go with deep neural networks and tree search. </a:t>
            </a:r>
            <a:r>
              <a:rPr lang="en" altLang="zh-CN" sz="1200" b="0" i="1" dirty="0">
                <a:solidFill>
                  <a:srgbClr val="222222"/>
                </a:solidFill>
                <a:effectLst/>
                <a:latin typeface="-apple-system"/>
              </a:rPr>
              <a:t>Nature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" altLang="zh-CN" sz="1200" b="1" i="0" dirty="0">
                <a:solidFill>
                  <a:srgbClr val="222222"/>
                </a:solidFill>
                <a:effectLst/>
                <a:latin typeface="-apple-system"/>
              </a:rPr>
              <a:t>529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-apple-system"/>
              </a:rPr>
              <a:t>, 484–489 (2016).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31E042F9-EF5D-2496-30A9-A19B82304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19" y="1666240"/>
            <a:ext cx="5190893" cy="3581400"/>
          </a:xfrm>
        </p:spPr>
        <p:txBody>
          <a:bodyPr/>
          <a:lstStyle/>
          <a:p>
            <a:pPr>
              <a:buFont typeface="Wingdings" pitchFamily="2" charset="2"/>
              <a:buChar char="l"/>
            </a:pPr>
            <a:r>
              <a:rPr kumimoji="1" lang="en-US" altLang="zh-CN" dirty="0"/>
              <a:t>Environment S: configuration</a:t>
            </a:r>
            <a:endParaRPr kumimoji="1" lang="zh-CN" altLang="en-US" dirty="0"/>
          </a:p>
          <a:p>
            <a:pPr>
              <a:buFont typeface="Wingdings" pitchFamily="2" charset="2"/>
              <a:buChar char="l"/>
            </a:pPr>
            <a:r>
              <a:rPr kumimoji="1" lang="en-US" altLang="zh-CN" dirty="0"/>
              <a:t>Action of Agent: next move</a:t>
            </a:r>
            <a:endParaRPr kumimoji="1" lang="zh-CN" altLang="en-US" dirty="0"/>
          </a:p>
          <a:p>
            <a:pPr>
              <a:buFont typeface="Wingdings" pitchFamily="2" charset="2"/>
              <a:buChar char="l"/>
            </a:pPr>
            <a:r>
              <a:rPr kumimoji="1" lang="en-US" altLang="zh-CN" dirty="0"/>
              <a:t>Transition of Environments: Depend on the opponent player </a:t>
            </a:r>
            <a:endParaRPr kumimoji="1" lang="zh-CN" altLang="en-US" dirty="0"/>
          </a:p>
          <a:p>
            <a:pPr>
              <a:buFont typeface="Wingdings" pitchFamily="2" charset="2"/>
              <a:buChar char="l"/>
            </a:pPr>
            <a:r>
              <a:rPr kumimoji="1" lang="en-US" altLang="zh-CN" dirty="0"/>
              <a:t>Feedback: win or lose</a:t>
            </a:r>
            <a:endParaRPr kumimoji="1"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02FCE3D-B139-FDF4-16B3-CC9B6717D55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6512" y="1252992"/>
            <a:ext cx="5501888" cy="412641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515BCCE-7160-3416-371C-1674DF8BF0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32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Architecture of Alpha Go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内容占位符 3">
            <a:extLst>
              <a:ext uri="{FF2B5EF4-FFF2-40B4-BE49-F238E27FC236}">
                <a16:creationId xmlns:a16="http://schemas.microsoft.com/office/drawing/2014/main" id="{9490E3AD-4A69-0605-5534-4F7792C76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619" y="1496202"/>
            <a:ext cx="7567325" cy="419290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BFDE8BB-1CF8-5CCE-1DE9-8E0155F9FC3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2944" y="2474867"/>
            <a:ext cx="3840065" cy="241749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42D9795-EA6D-75C9-E701-5128EB5BC1EA}"/>
              </a:ext>
            </a:extLst>
          </p:cNvPr>
          <p:cNvSpPr txBox="1"/>
          <p:nvPr/>
        </p:nvSpPr>
        <p:spPr>
          <a:xfrm>
            <a:off x="3136740" y="5733173"/>
            <a:ext cx="1678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Learning Phase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6F28B7-9D61-41C8-6346-12EEBCFEA31A}"/>
              </a:ext>
            </a:extLst>
          </p:cNvPr>
          <p:cNvSpPr txBox="1"/>
          <p:nvPr/>
        </p:nvSpPr>
        <p:spPr>
          <a:xfrm>
            <a:off x="9275500" y="5074838"/>
            <a:ext cx="2067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Searching Phase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91BBD78-294A-C24A-A3E2-AA8406CC1CA2}"/>
              </a:ext>
            </a:extLst>
          </p:cNvPr>
          <p:cNvSpPr txBox="1"/>
          <p:nvPr/>
        </p:nvSpPr>
        <p:spPr>
          <a:xfrm>
            <a:off x="574304" y="6328260"/>
            <a:ext cx="9122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200" b="0" i="0" dirty="0">
                <a:solidFill>
                  <a:srgbClr val="222222"/>
                </a:solidFill>
                <a:effectLst/>
                <a:latin typeface="-apple-system"/>
              </a:rPr>
              <a:t>Silver, D., Huang, A., Maddison, C. </a:t>
            </a:r>
            <a:r>
              <a:rPr lang="en" altLang="zh-CN" sz="1200" b="0" i="1" dirty="0">
                <a:solidFill>
                  <a:srgbClr val="222222"/>
                </a:solidFill>
                <a:effectLst/>
                <a:latin typeface="-apple-system"/>
              </a:rPr>
              <a:t>et al.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-apple-system"/>
              </a:rPr>
              <a:t> Mastering the game of Go with deep neural networks and tree search. </a:t>
            </a:r>
            <a:r>
              <a:rPr lang="en" altLang="zh-CN" sz="1200" b="0" i="1" dirty="0">
                <a:solidFill>
                  <a:srgbClr val="222222"/>
                </a:solidFill>
                <a:effectLst/>
                <a:latin typeface="-apple-system"/>
              </a:rPr>
              <a:t>Nature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" altLang="zh-CN" sz="1200" b="1" i="0" dirty="0">
                <a:solidFill>
                  <a:srgbClr val="222222"/>
                </a:solidFill>
                <a:effectLst/>
                <a:latin typeface="-apple-system"/>
              </a:rPr>
              <a:t>529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-apple-system"/>
              </a:rPr>
              <a:t>, 484–489 (2016).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DB70DDE-9EB9-74FB-F7F4-D8C17A75CD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38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Architecture of Alpha Go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内容占位符 3">
            <a:extLst>
              <a:ext uri="{FF2B5EF4-FFF2-40B4-BE49-F238E27FC236}">
                <a16:creationId xmlns:a16="http://schemas.microsoft.com/office/drawing/2014/main" id="{9490E3AD-4A69-0605-5534-4F7792C76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619" y="1496202"/>
            <a:ext cx="7567325" cy="419290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42D9795-EA6D-75C9-E701-5128EB5BC1EA}"/>
              </a:ext>
            </a:extLst>
          </p:cNvPr>
          <p:cNvSpPr txBox="1"/>
          <p:nvPr/>
        </p:nvSpPr>
        <p:spPr>
          <a:xfrm>
            <a:off x="3136740" y="5733173"/>
            <a:ext cx="1678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Learning Phase</a:t>
            </a:r>
            <a:endParaRPr kumimoji="1" lang="zh-CN" altLang="en-US" dirty="0"/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D090352E-8DB1-B451-41A8-21232D414E09}"/>
              </a:ext>
            </a:extLst>
          </p:cNvPr>
          <p:cNvSpPr/>
          <p:nvPr/>
        </p:nvSpPr>
        <p:spPr>
          <a:xfrm>
            <a:off x="9433367" y="1770927"/>
            <a:ext cx="1203767" cy="55558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SL Policy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26138D1F-0315-3DCB-3F8C-36158F0876A5}"/>
              </a:ext>
            </a:extLst>
          </p:cNvPr>
          <p:cNvSpPr/>
          <p:nvPr/>
        </p:nvSpPr>
        <p:spPr>
          <a:xfrm>
            <a:off x="9438995" y="3151207"/>
            <a:ext cx="1203767" cy="55558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RL Policy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2A467A84-9739-1C10-C278-272E1DD0AB5E}"/>
              </a:ext>
            </a:extLst>
          </p:cNvPr>
          <p:cNvSpPr/>
          <p:nvPr/>
        </p:nvSpPr>
        <p:spPr>
          <a:xfrm>
            <a:off x="9450458" y="4563255"/>
            <a:ext cx="1203767" cy="55558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Value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5D5092D4-8D62-9E6D-9F40-45BCE09A2E99}"/>
              </a:ext>
            </a:extLst>
          </p:cNvPr>
          <p:cNvCxnSpPr>
            <a:stCxn id="2" idx="2"/>
            <a:endCxn id="9" idx="0"/>
          </p:cNvCxnSpPr>
          <p:nvPr/>
        </p:nvCxnSpPr>
        <p:spPr>
          <a:xfrm>
            <a:off x="10035251" y="2326512"/>
            <a:ext cx="5628" cy="8246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FB4ECE94-3E27-2011-E68F-C67C04CD92B4}"/>
              </a:ext>
            </a:extLst>
          </p:cNvPr>
          <p:cNvCxnSpPr/>
          <p:nvPr/>
        </p:nvCxnSpPr>
        <p:spPr>
          <a:xfrm>
            <a:off x="10052342" y="3738560"/>
            <a:ext cx="5628" cy="8246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408812EF-64CD-1A9E-DC18-6DD6FE02FA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2767A61-649A-B23B-8747-28B34381C74C}"/>
              </a:ext>
            </a:extLst>
          </p:cNvPr>
          <p:cNvSpPr txBox="1"/>
          <p:nvPr/>
        </p:nvSpPr>
        <p:spPr>
          <a:xfrm>
            <a:off x="574304" y="6328260"/>
            <a:ext cx="9122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200" b="0" i="0" dirty="0">
                <a:solidFill>
                  <a:srgbClr val="222222"/>
                </a:solidFill>
                <a:effectLst/>
                <a:latin typeface="-apple-system"/>
              </a:rPr>
              <a:t>Silver, D., Huang, A., Maddison, C. </a:t>
            </a:r>
            <a:r>
              <a:rPr lang="en" altLang="zh-CN" sz="1200" b="0" i="1" dirty="0">
                <a:solidFill>
                  <a:srgbClr val="222222"/>
                </a:solidFill>
                <a:effectLst/>
                <a:latin typeface="-apple-system"/>
              </a:rPr>
              <a:t>et al.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-apple-system"/>
              </a:rPr>
              <a:t> Mastering the game of Go with deep neural networks and tree search. </a:t>
            </a:r>
            <a:r>
              <a:rPr lang="en" altLang="zh-CN" sz="1200" b="0" i="1" dirty="0">
                <a:solidFill>
                  <a:srgbClr val="222222"/>
                </a:solidFill>
                <a:effectLst/>
                <a:latin typeface="-apple-system"/>
              </a:rPr>
              <a:t>Nature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" altLang="zh-CN" sz="1200" b="1" i="0" dirty="0">
                <a:solidFill>
                  <a:srgbClr val="222222"/>
                </a:solidFill>
                <a:effectLst/>
                <a:latin typeface="-apple-system"/>
              </a:rPr>
              <a:t>529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-apple-system"/>
              </a:rPr>
              <a:t>, 484–489 (2016).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3736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Supervised policy network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>
            <a:extLst>
              <a:ext uri="{FF2B5EF4-FFF2-40B4-BE49-F238E27FC236}">
                <a16:creationId xmlns:a16="http://schemas.microsoft.com/office/drawing/2014/main" id="{214AD18B-B664-D3C4-E46C-CA1150E80B0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142" y="1902814"/>
            <a:ext cx="3094145" cy="312508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919D790-60CE-8210-2714-8AB5A92D0C3E}"/>
              </a:ext>
            </a:extLst>
          </p:cNvPr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3548" y="2955955"/>
            <a:ext cx="3044715" cy="1388136"/>
          </a:xfrm>
          <a:prstGeom prst="rect">
            <a:avLst/>
          </a:prstGeom>
          <a:ln>
            <a:noFill/>
          </a:ln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B380A688-F0F6-6501-DEBF-88C3ADC84800}"/>
              </a:ext>
            </a:extLst>
          </p:cNvPr>
          <p:cNvSpPr txBox="1"/>
          <p:nvPr/>
        </p:nvSpPr>
        <p:spPr>
          <a:xfrm>
            <a:off x="8830056" y="3326857"/>
            <a:ext cx="2787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Probability of Next Move</a:t>
            </a:r>
            <a:endParaRPr kumimoji="1" lang="zh-CN" altLang="en-US" dirty="0"/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50578D60-7822-56A9-814D-6DD39B82D2A8}"/>
              </a:ext>
            </a:extLst>
          </p:cNvPr>
          <p:cNvCxnSpPr>
            <a:cxnSpLocks/>
          </p:cNvCxnSpPr>
          <p:nvPr/>
        </p:nvCxnSpPr>
        <p:spPr>
          <a:xfrm>
            <a:off x="8120328" y="3591526"/>
            <a:ext cx="508524" cy="22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E74A1A34-CFF8-C047-7AE6-3ACE2A3101B5}"/>
              </a:ext>
            </a:extLst>
          </p:cNvPr>
          <p:cNvSpPr/>
          <p:nvPr/>
        </p:nvSpPr>
        <p:spPr>
          <a:xfrm>
            <a:off x="5794552" y="4449175"/>
            <a:ext cx="1488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MinionPro" charset="0"/>
              </a:rPr>
              <a:t>13 layers CNN</a:t>
            </a:r>
            <a:endParaRPr lang="en-US" altLang="zh-CN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3425AE1-C450-F4B2-B534-C7F808E3767C}"/>
              </a:ext>
            </a:extLst>
          </p:cNvPr>
          <p:cNvSpPr/>
          <p:nvPr/>
        </p:nvSpPr>
        <p:spPr>
          <a:xfrm>
            <a:off x="1169962" y="5164943"/>
            <a:ext cx="2362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KBS platform of players</a:t>
            </a:r>
            <a:endParaRPr kumimoji="1" lang="zh-CN" altLang="en-US" dirty="0"/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40A79EC0-9EAA-EEA9-1847-BC4D29CDD246}"/>
              </a:ext>
            </a:extLst>
          </p:cNvPr>
          <p:cNvCxnSpPr>
            <a:cxnSpLocks/>
          </p:cNvCxnSpPr>
          <p:nvPr/>
        </p:nvCxnSpPr>
        <p:spPr>
          <a:xfrm>
            <a:off x="4177655" y="3608404"/>
            <a:ext cx="508524" cy="22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5B96042E-6D8E-BED2-2D93-ED35762A8572}"/>
              </a:ext>
            </a:extLst>
          </p:cNvPr>
          <p:cNvSpPr txBox="1"/>
          <p:nvPr/>
        </p:nvSpPr>
        <p:spPr>
          <a:xfrm>
            <a:off x="574304" y="6328260"/>
            <a:ext cx="9122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200" b="0" i="0" dirty="0">
                <a:solidFill>
                  <a:srgbClr val="222222"/>
                </a:solidFill>
                <a:effectLst/>
                <a:latin typeface="-apple-system"/>
              </a:rPr>
              <a:t>Silver, D., Huang, A., Maddison, C. </a:t>
            </a:r>
            <a:r>
              <a:rPr lang="en" altLang="zh-CN" sz="1200" b="0" i="1" dirty="0">
                <a:solidFill>
                  <a:srgbClr val="222222"/>
                </a:solidFill>
                <a:effectLst/>
                <a:latin typeface="-apple-system"/>
              </a:rPr>
              <a:t>et al.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-apple-system"/>
              </a:rPr>
              <a:t> Mastering the game of Go with deep neural networks and tree search. </a:t>
            </a:r>
            <a:r>
              <a:rPr lang="en" altLang="zh-CN" sz="1200" b="0" i="1" dirty="0">
                <a:solidFill>
                  <a:srgbClr val="222222"/>
                </a:solidFill>
                <a:effectLst/>
                <a:latin typeface="-apple-system"/>
              </a:rPr>
              <a:t>Nature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" altLang="zh-CN" sz="1200" b="1" i="0" dirty="0">
                <a:solidFill>
                  <a:srgbClr val="222222"/>
                </a:solidFill>
                <a:effectLst/>
                <a:latin typeface="-apple-system"/>
              </a:rPr>
              <a:t>529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-apple-system"/>
              </a:rPr>
              <a:t>, 484–489 (2016).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F478F0C-7426-40C1-1764-5D66FCC1646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427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Reinforcement Learning Policy Network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97389F5C-2507-0270-7B33-5838D2D7AFB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6452" y="1650795"/>
            <a:ext cx="2395137" cy="42433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BCD3654-D5C1-D6AC-1198-7F2D6A6694E8}"/>
              </a:ext>
            </a:extLst>
          </p:cNvPr>
          <p:cNvSpPr txBox="1"/>
          <p:nvPr/>
        </p:nvSpPr>
        <p:spPr>
          <a:xfrm>
            <a:off x="1326001" y="1972271"/>
            <a:ext cx="38095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Self-play until the end: z=+-1: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Current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Random selected policy network 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14CA359-2B95-854E-4760-57C96423E04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9168" y="3209939"/>
            <a:ext cx="2767135" cy="114997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5C3A17E-5A99-F835-1BE1-FBF444CDC1F6}"/>
              </a:ext>
            </a:extLst>
          </p:cNvPr>
          <p:cNvSpPr txBox="1"/>
          <p:nvPr/>
        </p:nvSpPr>
        <p:spPr>
          <a:xfrm>
            <a:off x="2525715" y="4760590"/>
            <a:ext cx="11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Weights</a:t>
            </a:r>
            <a:endParaRPr kumimoji="1" lang="zh-CN" altLang="en-US" dirty="0"/>
          </a:p>
        </p:txBody>
      </p: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E13ADC5A-FBF3-E089-9986-5A9D50595A29}"/>
              </a:ext>
            </a:extLst>
          </p:cNvPr>
          <p:cNvCxnSpPr>
            <a:cxnSpLocks/>
          </p:cNvCxnSpPr>
          <p:nvPr/>
        </p:nvCxnSpPr>
        <p:spPr>
          <a:xfrm>
            <a:off x="2853506" y="4359917"/>
            <a:ext cx="0" cy="359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5DC16048-A85F-0FC4-158B-A426060A4067}"/>
              </a:ext>
            </a:extLst>
          </p:cNvPr>
          <p:cNvSpPr txBox="1"/>
          <p:nvPr/>
        </p:nvSpPr>
        <p:spPr>
          <a:xfrm>
            <a:off x="5221014" y="3772445"/>
            <a:ext cx="1749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Policy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gradient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5DEF820-CCD6-B0A2-A93D-0AAB4BF837E7}"/>
              </a:ext>
            </a:extLst>
          </p:cNvPr>
          <p:cNvSpPr txBox="1"/>
          <p:nvPr/>
        </p:nvSpPr>
        <p:spPr>
          <a:xfrm>
            <a:off x="574304" y="6328260"/>
            <a:ext cx="9122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200" b="0" i="0" dirty="0">
                <a:solidFill>
                  <a:srgbClr val="222222"/>
                </a:solidFill>
                <a:effectLst/>
                <a:latin typeface="-apple-system"/>
              </a:rPr>
              <a:t>Silver, D., Huang, A., Maddison, C. </a:t>
            </a:r>
            <a:r>
              <a:rPr lang="en" altLang="zh-CN" sz="1200" b="0" i="1" dirty="0">
                <a:solidFill>
                  <a:srgbClr val="222222"/>
                </a:solidFill>
                <a:effectLst/>
                <a:latin typeface="-apple-system"/>
              </a:rPr>
              <a:t>et al.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-apple-system"/>
              </a:rPr>
              <a:t> Mastering the game of Go with deep neural networks and tree search. </a:t>
            </a:r>
            <a:r>
              <a:rPr lang="en" altLang="zh-CN" sz="1200" b="0" i="1" dirty="0">
                <a:solidFill>
                  <a:srgbClr val="222222"/>
                </a:solidFill>
                <a:effectLst/>
                <a:latin typeface="-apple-system"/>
              </a:rPr>
              <a:t>Nature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" altLang="zh-CN" sz="1200" b="1" i="0" dirty="0">
                <a:solidFill>
                  <a:srgbClr val="222222"/>
                </a:solidFill>
                <a:effectLst/>
                <a:latin typeface="-apple-system"/>
              </a:rPr>
              <a:t>529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-apple-system"/>
              </a:rPr>
              <a:t>, 484–489 (2016).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967C8D9-04E8-819A-BEEC-209EE5E1D3C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146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Reinforcement Learning Policy Network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765C7650-F7CC-1937-DBC2-55F38A45693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8081" y="1281083"/>
            <a:ext cx="2486227" cy="482142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12300F5-3D28-7BFB-754A-8D416813B30D}"/>
              </a:ext>
            </a:extLst>
          </p:cNvPr>
          <p:cNvSpPr txBox="1"/>
          <p:nvPr/>
        </p:nvSpPr>
        <p:spPr>
          <a:xfrm>
            <a:off x="1543455" y="2042547"/>
            <a:ext cx="5988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Self-play via policy network, until end: z=+-1,</a:t>
            </a:r>
            <a:endParaRPr kumimoji="1"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Get average value of z from 30 million games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EF7EB3B-69B8-5043-DB58-EC3FE6F6B033}"/>
              </a:ext>
            </a:extLst>
          </p:cNvPr>
          <p:cNvSpPr txBox="1"/>
          <p:nvPr/>
        </p:nvSpPr>
        <p:spPr>
          <a:xfrm>
            <a:off x="1902095" y="5056567"/>
            <a:ext cx="1882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Weight update</a:t>
            </a:r>
            <a:endParaRPr kumimoji="1"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291B5E1-AF5B-6A28-9799-FD0368599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272" y="2982902"/>
            <a:ext cx="4035370" cy="73370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FEE09E5-5DEB-3E27-0B03-73D0BE317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0918" y="3871763"/>
            <a:ext cx="3167465" cy="99716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39F4E2F-0844-3B8D-C27F-6CCBCD683A3D}"/>
              </a:ext>
            </a:extLst>
          </p:cNvPr>
          <p:cNvSpPr txBox="1"/>
          <p:nvPr/>
        </p:nvSpPr>
        <p:spPr>
          <a:xfrm>
            <a:off x="574304" y="6328260"/>
            <a:ext cx="9122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200" b="0" i="0" dirty="0">
                <a:solidFill>
                  <a:srgbClr val="222222"/>
                </a:solidFill>
                <a:effectLst/>
                <a:latin typeface="-apple-system"/>
              </a:rPr>
              <a:t>Silver, D., Huang, A., Maddison, C. </a:t>
            </a:r>
            <a:r>
              <a:rPr lang="en" altLang="zh-CN" sz="1200" b="0" i="1" dirty="0">
                <a:solidFill>
                  <a:srgbClr val="222222"/>
                </a:solidFill>
                <a:effectLst/>
                <a:latin typeface="-apple-system"/>
              </a:rPr>
              <a:t>et al.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-apple-system"/>
              </a:rPr>
              <a:t> Mastering the game of Go with deep neural networks and tree search. </a:t>
            </a:r>
            <a:r>
              <a:rPr lang="en" altLang="zh-CN" sz="1200" b="0" i="1" dirty="0">
                <a:solidFill>
                  <a:srgbClr val="222222"/>
                </a:solidFill>
                <a:effectLst/>
                <a:latin typeface="-apple-system"/>
              </a:rPr>
              <a:t>Nature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" altLang="zh-CN" sz="1200" b="1" i="0" dirty="0">
                <a:solidFill>
                  <a:srgbClr val="222222"/>
                </a:solidFill>
                <a:effectLst/>
                <a:latin typeface="-apple-system"/>
              </a:rPr>
              <a:t>529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-apple-system"/>
              </a:rPr>
              <a:t>, 484–489 (2016).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FFEBFE4-190B-9334-999D-B6DF7D6A7A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580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Architecture of Alpha Go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内容占位符 3">
            <a:extLst>
              <a:ext uri="{FF2B5EF4-FFF2-40B4-BE49-F238E27FC236}">
                <a16:creationId xmlns:a16="http://schemas.microsoft.com/office/drawing/2014/main" id="{9490E3AD-4A69-0605-5534-4F7792C76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619" y="1496202"/>
            <a:ext cx="7567325" cy="419290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BFDE8BB-1CF8-5CCE-1DE9-8E0155F9FC3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2944" y="2474867"/>
            <a:ext cx="3840065" cy="241749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42D9795-EA6D-75C9-E701-5128EB5BC1EA}"/>
              </a:ext>
            </a:extLst>
          </p:cNvPr>
          <p:cNvSpPr txBox="1"/>
          <p:nvPr/>
        </p:nvSpPr>
        <p:spPr>
          <a:xfrm>
            <a:off x="3136740" y="5733173"/>
            <a:ext cx="1678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Learning Phase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6F28B7-9D61-41C8-6346-12EEBCFEA31A}"/>
              </a:ext>
            </a:extLst>
          </p:cNvPr>
          <p:cNvSpPr txBox="1"/>
          <p:nvPr/>
        </p:nvSpPr>
        <p:spPr>
          <a:xfrm>
            <a:off x="9275500" y="5074838"/>
            <a:ext cx="2067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Searching Phase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2E366C5-64B0-75A9-D1CE-64F0D6462BA9}"/>
              </a:ext>
            </a:extLst>
          </p:cNvPr>
          <p:cNvSpPr txBox="1"/>
          <p:nvPr/>
        </p:nvSpPr>
        <p:spPr>
          <a:xfrm>
            <a:off x="574304" y="6328260"/>
            <a:ext cx="9122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200" b="0" i="0" dirty="0">
                <a:solidFill>
                  <a:srgbClr val="222222"/>
                </a:solidFill>
                <a:effectLst/>
                <a:latin typeface="-apple-system"/>
              </a:rPr>
              <a:t>Silver, D., Huang, A., Maddison, C. </a:t>
            </a:r>
            <a:r>
              <a:rPr lang="en" altLang="zh-CN" sz="1200" b="0" i="1" dirty="0">
                <a:solidFill>
                  <a:srgbClr val="222222"/>
                </a:solidFill>
                <a:effectLst/>
                <a:latin typeface="-apple-system"/>
              </a:rPr>
              <a:t>et al.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-apple-system"/>
              </a:rPr>
              <a:t> Mastering the game of Go with deep neural networks and tree search. </a:t>
            </a:r>
            <a:r>
              <a:rPr lang="en" altLang="zh-CN" sz="1200" b="0" i="1" dirty="0">
                <a:solidFill>
                  <a:srgbClr val="222222"/>
                </a:solidFill>
                <a:effectLst/>
                <a:latin typeface="-apple-system"/>
              </a:rPr>
              <a:t>Nature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" altLang="zh-CN" sz="1200" b="1" i="0" dirty="0">
                <a:solidFill>
                  <a:srgbClr val="222222"/>
                </a:solidFill>
                <a:effectLst/>
                <a:latin typeface="-apple-system"/>
              </a:rPr>
              <a:t>529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-apple-system"/>
              </a:rPr>
              <a:t>, 484–489 (2016).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02F40CC-947A-3C1F-65A1-3842089751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6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Monte Carlo Tree Search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内容占位符 3">
            <a:extLst>
              <a:ext uri="{FF2B5EF4-FFF2-40B4-BE49-F238E27FC236}">
                <a16:creationId xmlns:a16="http://schemas.microsoft.com/office/drawing/2014/main" id="{01A5A8DD-CD5F-7B64-F239-5C8E358B7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4039" y="1252992"/>
            <a:ext cx="9948041" cy="320832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7C8F909-6F86-5492-158D-37ECDB21B5E7}"/>
              </a:ext>
            </a:extLst>
          </p:cNvPr>
          <p:cNvSpPr txBox="1"/>
          <p:nvPr/>
        </p:nvSpPr>
        <p:spPr>
          <a:xfrm>
            <a:off x="814039" y="4493724"/>
            <a:ext cx="86710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dirty="0"/>
              <a:t>Multi-times Simulation from one state 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/>
              <a:t>Select a move with maximized value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/>
              <a:t>Fast simulation with at un-expanded node (Rollout Policy Network)</a:t>
            </a:r>
            <a:endParaRPr kumimoji="1" lang="zh-CN" altLang="en-US" dirty="0"/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/>
              <a:t>Update all weights from bottom up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B952EB1-ABF3-1DB8-04BA-A49DF368DDAD}"/>
              </a:ext>
            </a:extLst>
          </p:cNvPr>
          <p:cNvSpPr txBox="1"/>
          <p:nvPr/>
        </p:nvSpPr>
        <p:spPr>
          <a:xfrm>
            <a:off x="814039" y="3683529"/>
            <a:ext cx="277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Number: Win Times/ Total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7F3C416-85E1-9DAD-0277-102837447844}"/>
              </a:ext>
            </a:extLst>
          </p:cNvPr>
          <p:cNvSpPr txBox="1"/>
          <p:nvPr/>
        </p:nvSpPr>
        <p:spPr>
          <a:xfrm>
            <a:off x="574304" y="6328260"/>
            <a:ext cx="9122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200" b="0" i="0" dirty="0">
                <a:solidFill>
                  <a:srgbClr val="222222"/>
                </a:solidFill>
                <a:effectLst/>
                <a:latin typeface="-apple-system"/>
              </a:rPr>
              <a:t>Silver, D., Huang, A., Maddison, C. </a:t>
            </a:r>
            <a:r>
              <a:rPr lang="en" altLang="zh-CN" sz="1200" b="0" i="1" dirty="0">
                <a:solidFill>
                  <a:srgbClr val="222222"/>
                </a:solidFill>
                <a:effectLst/>
                <a:latin typeface="-apple-system"/>
              </a:rPr>
              <a:t>et al.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-apple-system"/>
              </a:rPr>
              <a:t> Mastering the game of Go with deep neural networks and tree search. </a:t>
            </a:r>
            <a:r>
              <a:rPr lang="en" altLang="zh-CN" sz="1200" b="0" i="1" dirty="0">
                <a:solidFill>
                  <a:srgbClr val="222222"/>
                </a:solidFill>
                <a:effectLst/>
                <a:latin typeface="-apple-system"/>
              </a:rPr>
              <a:t>Nature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" altLang="zh-CN" sz="1200" b="1" i="0" dirty="0">
                <a:solidFill>
                  <a:srgbClr val="222222"/>
                </a:solidFill>
                <a:effectLst/>
                <a:latin typeface="-apple-system"/>
              </a:rPr>
              <a:t>529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-apple-system"/>
              </a:rPr>
              <a:t>, 484–489 (2016).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EBAA0EF-DD63-1C83-3809-77E183F160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600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RL?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内容占位符 8">
            <a:extLst>
              <a:ext uri="{FF2B5EF4-FFF2-40B4-BE49-F238E27FC236}">
                <a16:creationId xmlns:a16="http://schemas.microsoft.com/office/drawing/2014/main" id="{89936EBC-CE06-847D-3519-E56A55AAD8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24270" y="2542181"/>
            <a:ext cx="2023945" cy="145075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536E49B-6A24-3231-1065-3F9A2D488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1696" y="2334941"/>
            <a:ext cx="2722857" cy="1812402"/>
          </a:xfrm>
          <a:prstGeom prst="rect">
            <a:avLst/>
          </a:prstGeom>
        </p:spPr>
      </p:pic>
      <p:pic>
        <p:nvPicPr>
          <p:cNvPr id="14" name="Picture 1" descr="480x319_116f057a183">
            <a:extLst>
              <a:ext uri="{FF2B5EF4-FFF2-40B4-BE49-F238E27FC236}">
                <a16:creationId xmlns:a16="http://schemas.microsoft.com/office/drawing/2014/main" id="{C9D0F005-86BD-4374-9E51-5517556879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064" r="8322" b="-1"/>
          <a:stretch/>
        </p:blipFill>
        <p:spPr bwMode="auto">
          <a:xfrm>
            <a:off x="1052546" y="2464276"/>
            <a:ext cx="1760220" cy="148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45CF0B9-732D-112E-D25F-257B6014D4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8034" y="2509863"/>
            <a:ext cx="1931140" cy="1450757"/>
          </a:xfrm>
          <a:prstGeom prst="rect">
            <a:avLst/>
          </a:prstGeom>
        </p:spPr>
      </p:pic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599E2927-86E3-B73B-D99D-39F2B26FABE7}"/>
              </a:ext>
            </a:extLst>
          </p:cNvPr>
          <p:cNvCxnSpPr/>
          <p:nvPr/>
        </p:nvCxnSpPr>
        <p:spPr>
          <a:xfrm>
            <a:off x="2963388" y="3271429"/>
            <a:ext cx="328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13A2138F-B883-B5B4-AE24-C3DDBF4D4A84}"/>
              </a:ext>
            </a:extLst>
          </p:cNvPr>
          <p:cNvCxnSpPr/>
          <p:nvPr/>
        </p:nvCxnSpPr>
        <p:spPr>
          <a:xfrm>
            <a:off x="5594583" y="3267560"/>
            <a:ext cx="328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AF67DADC-4AFC-81B1-D44A-591C2482F8B1}"/>
              </a:ext>
            </a:extLst>
          </p:cNvPr>
          <p:cNvCxnSpPr/>
          <p:nvPr/>
        </p:nvCxnSpPr>
        <p:spPr>
          <a:xfrm>
            <a:off x="8075941" y="3267560"/>
            <a:ext cx="328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B49FFA3C-0184-3295-585B-011FFF5BB7B8}"/>
              </a:ext>
            </a:extLst>
          </p:cNvPr>
          <p:cNvCxnSpPr/>
          <p:nvPr/>
        </p:nvCxnSpPr>
        <p:spPr>
          <a:xfrm>
            <a:off x="9603604" y="4333059"/>
            <a:ext cx="0" cy="5508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13F21C1D-4ADB-20D9-D5E2-D23FF29AB729}"/>
              </a:ext>
            </a:extLst>
          </p:cNvPr>
          <p:cNvCxnSpPr>
            <a:cxnSpLocks/>
          </p:cNvCxnSpPr>
          <p:nvPr/>
        </p:nvCxnSpPr>
        <p:spPr>
          <a:xfrm flipH="1">
            <a:off x="1932656" y="4883902"/>
            <a:ext cx="76709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0A055914-0B2F-067C-53F8-D99DAA2F4A3F}"/>
              </a:ext>
            </a:extLst>
          </p:cNvPr>
          <p:cNvCxnSpPr>
            <a:cxnSpLocks/>
          </p:cNvCxnSpPr>
          <p:nvPr/>
        </p:nvCxnSpPr>
        <p:spPr>
          <a:xfrm flipV="1">
            <a:off x="1932656" y="4333059"/>
            <a:ext cx="0" cy="5508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2980D033-1765-63A7-D9DB-CA5594EF54DB}"/>
              </a:ext>
            </a:extLst>
          </p:cNvPr>
          <p:cNvSpPr txBox="1"/>
          <p:nvPr/>
        </p:nvSpPr>
        <p:spPr>
          <a:xfrm>
            <a:off x="925646" y="1992942"/>
            <a:ext cx="2214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Complex</a:t>
            </a:r>
            <a:r>
              <a:rPr kumimoji="1" lang="zh-CN" altLang="en-US" dirty="0"/>
              <a:t> </a:t>
            </a:r>
            <a:r>
              <a:rPr kumimoji="1" lang="en-US" altLang="zh-CN" dirty="0"/>
              <a:t>System</a:t>
            </a:r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CD82C5C-408B-B231-B783-392D8DB8BEC8}"/>
              </a:ext>
            </a:extLst>
          </p:cNvPr>
          <p:cNvSpPr txBox="1"/>
          <p:nvPr/>
        </p:nvSpPr>
        <p:spPr>
          <a:xfrm>
            <a:off x="3286109" y="1992942"/>
            <a:ext cx="272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Behavior (observations)</a:t>
            </a:r>
            <a:endParaRPr kumimoji="1"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3F388C6-01E6-8AB4-A049-B08EA1B7F2DE}"/>
              </a:ext>
            </a:extLst>
          </p:cNvPr>
          <p:cNvSpPr txBox="1"/>
          <p:nvPr/>
        </p:nvSpPr>
        <p:spPr>
          <a:xfrm>
            <a:off x="6408152" y="1979276"/>
            <a:ext cx="1408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AI systems</a:t>
            </a:r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363C357-9029-A8FB-3621-01433EECB542}"/>
              </a:ext>
            </a:extLst>
          </p:cNvPr>
          <p:cNvSpPr txBox="1"/>
          <p:nvPr/>
        </p:nvSpPr>
        <p:spPr>
          <a:xfrm>
            <a:off x="9050364" y="1972561"/>
            <a:ext cx="1408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Models</a:t>
            </a:r>
            <a:endParaRPr kumimoji="1"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53F11F6-3DA7-E459-DE0D-22E6AF55C07B}"/>
              </a:ext>
            </a:extLst>
          </p:cNvPr>
          <p:cNvSpPr txBox="1"/>
          <p:nvPr/>
        </p:nvSpPr>
        <p:spPr>
          <a:xfrm>
            <a:off x="4565994" y="4560736"/>
            <a:ext cx="2546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Prediction, Simulation,</a:t>
            </a:r>
            <a:r>
              <a:rPr kumimoji="1" lang="zh-CN" altLang="en-US" dirty="0"/>
              <a:t> </a:t>
            </a:r>
            <a:r>
              <a:rPr kumimoji="1" lang="en-US" altLang="zh-CN" dirty="0"/>
              <a:t>Optimization,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Controls</a:t>
            </a:r>
            <a:endParaRPr kumimoji="1"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D2484A8-CEE5-A77C-6178-ADB168A230E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88B409E-4F4B-D257-8A0E-CDF505A1E58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377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内容占位符 3">
            <a:extLst>
              <a:ext uri="{FF2B5EF4-FFF2-40B4-BE49-F238E27FC236}">
                <a16:creationId xmlns:a16="http://schemas.microsoft.com/office/drawing/2014/main" id="{46A2A0C5-5AAA-404F-69A8-9D5074E19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1430882"/>
            <a:ext cx="9601200" cy="32433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4E0644A-D41E-908C-4516-629E8FA888E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53" y="4476689"/>
            <a:ext cx="4801860" cy="215507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6A06887-FCE0-FE08-69C0-8EE2490F1753}"/>
              </a:ext>
            </a:extLst>
          </p:cNvPr>
          <p:cNvSpPr txBox="1"/>
          <p:nvPr/>
        </p:nvSpPr>
        <p:spPr>
          <a:xfrm>
            <a:off x="1165024" y="4532078"/>
            <a:ext cx="169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做选择</a:t>
            </a:r>
            <a:r>
              <a:rPr kumimoji="1" lang="en-US" altLang="zh-CN" dirty="0"/>
              <a:t>:</a:t>
            </a:r>
            <a:endParaRPr kumimoji="1"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55141C9-7469-D7B6-61B2-9F5DF904DAC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7318" y="5742889"/>
            <a:ext cx="1537364" cy="34808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5CE96AA-5190-C49E-D593-D4B8456C4FDD}"/>
              </a:ext>
            </a:extLst>
          </p:cNvPr>
          <p:cNvSpPr txBox="1"/>
          <p:nvPr/>
        </p:nvSpPr>
        <p:spPr>
          <a:xfrm>
            <a:off x="3972848" y="6524913"/>
            <a:ext cx="1441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次数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2D9922D-AB39-4B43-3000-E663E29D09C2}"/>
              </a:ext>
            </a:extLst>
          </p:cNvPr>
          <p:cNvSpPr txBox="1"/>
          <p:nvPr/>
        </p:nvSpPr>
        <p:spPr>
          <a:xfrm>
            <a:off x="7200300" y="5742889"/>
            <a:ext cx="2949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用监督学习</a:t>
            </a:r>
            <a:r>
              <a:rPr kumimoji="1" lang="zh-CN" altLang="en-US"/>
              <a:t>训练的走棋网络</a:t>
            </a:r>
            <a:endParaRPr kumimoji="1" lang="zh-CN" altLang="en-US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4BBD2D12-A481-1C77-2F87-5618BEA2A79E}"/>
              </a:ext>
            </a:extLst>
          </p:cNvPr>
          <p:cNvSpPr/>
          <p:nvPr/>
        </p:nvSpPr>
        <p:spPr>
          <a:xfrm>
            <a:off x="1399489" y="1101992"/>
            <a:ext cx="2442949" cy="2945294"/>
          </a:xfrm>
          <a:prstGeom prst="ellipse">
            <a:avLst/>
          </a:prstGeom>
          <a:solidFill>
            <a:schemeClr val="accent1">
              <a:alpha val="19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FC86958-AD0B-EE7D-7352-008D758B800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1620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Evaluation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DB5CF656-66AE-6F91-DD59-0AC1FE8D121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2548" y="1930766"/>
            <a:ext cx="8592704" cy="280634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25F5F7E-754C-114D-3A68-115844E939DB}"/>
              </a:ext>
            </a:extLst>
          </p:cNvPr>
          <p:cNvSpPr txBox="1"/>
          <p:nvPr/>
        </p:nvSpPr>
        <p:spPr>
          <a:xfrm>
            <a:off x="1262548" y="4895375"/>
            <a:ext cx="2037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For each leaf node:</a:t>
            </a:r>
            <a:endParaRPr kumimoji="1"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DF48E29-404C-2F83-4E5B-14044F52D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686" y="4823285"/>
            <a:ext cx="4259532" cy="79299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4C84FE7-17DF-2FC5-CC7E-951BFE4F25C0}"/>
              </a:ext>
            </a:extLst>
          </p:cNvPr>
          <p:cNvSpPr txBox="1"/>
          <p:nvPr/>
        </p:nvSpPr>
        <p:spPr>
          <a:xfrm>
            <a:off x="5057320" y="5702460"/>
            <a:ext cx="2461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Value Network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4B4B923-ABCC-8084-77C0-41BB7814083B}"/>
              </a:ext>
            </a:extLst>
          </p:cNvPr>
          <p:cNvSpPr txBox="1"/>
          <p:nvPr/>
        </p:nvSpPr>
        <p:spPr>
          <a:xfrm>
            <a:off x="7390271" y="5766195"/>
            <a:ext cx="3235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Rollout Policy Network</a:t>
            </a:r>
            <a:endParaRPr kumimoji="1" lang="zh-CN" altLang="en-US" dirty="0"/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ED1FDF7F-41D1-0651-8234-A89B934D2B6E}"/>
              </a:ext>
            </a:extLst>
          </p:cNvPr>
          <p:cNvCxnSpPr/>
          <p:nvPr/>
        </p:nvCxnSpPr>
        <p:spPr>
          <a:xfrm flipH="1">
            <a:off x="5987561" y="5463018"/>
            <a:ext cx="190858" cy="224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2489508C-A0E5-90CD-6F23-879C24AE449E}"/>
              </a:ext>
            </a:extLst>
          </p:cNvPr>
          <p:cNvCxnSpPr>
            <a:cxnSpLocks/>
          </p:cNvCxnSpPr>
          <p:nvPr/>
        </p:nvCxnSpPr>
        <p:spPr>
          <a:xfrm>
            <a:off x="7518680" y="5377152"/>
            <a:ext cx="451954" cy="310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F18B50CC-DB71-8CCD-91A8-B031A13183B2}"/>
              </a:ext>
            </a:extLst>
          </p:cNvPr>
          <p:cNvSpPr/>
          <p:nvPr/>
        </p:nvSpPr>
        <p:spPr>
          <a:xfrm>
            <a:off x="4874525" y="1791814"/>
            <a:ext cx="2442949" cy="2945294"/>
          </a:xfrm>
          <a:prstGeom prst="ellipse">
            <a:avLst/>
          </a:prstGeom>
          <a:solidFill>
            <a:schemeClr val="accent1">
              <a:alpha val="19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24FA9B8-AA4E-BBC0-06D8-EC4330E62A14}"/>
              </a:ext>
            </a:extLst>
          </p:cNvPr>
          <p:cNvSpPr txBox="1"/>
          <p:nvPr/>
        </p:nvSpPr>
        <p:spPr>
          <a:xfrm>
            <a:off x="574304" y="6328260"/>
            <a:ext cx="9122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200" b="0" i="0" dirty="0">
                <a:solidFill>
                  <a:srgbClr val="222222"/>
                </a:solidFill>
                <a:effectLst/>
                <a:latin typeface="-apple-system"/>
              </a:rPr>
              <a:t>Silver, D., Huang, A., Maddison, C. </a:t>
            </a:r>
            <a:r>
              <a:rPr lang="en" altLang="zh-CN" sz="1200" b="0" i="1" dirty="0">
                <a:solidFill>
                  <a:srgbClr val="222222"/>
                </a:solidFill>
                <a:effectLst/>
                <a:latin typeface="-apple-system"/>
              </a:rPr>
              <a:t>et al.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-apple-system"/>
              </a:rPr>
              <a:t> Mastering the game of Go with deep neural networks and tree search. </a:t>
            </a:r>
            <a:r>
              <a:rPr lang="en" altLang="zh-CN" sz="1200" b="0" i="1" dirty="0">
                <a:solidFill>
                  <a:srgbClr val="222222"/>
                </a:solidFill>
                <a:effectLst/>
                <a:latin typeface="-apple-system"/>
              </a:rPr>
              <a:t>Nature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" altLang="zh-CN" sz="1200" b="1" i="0" dirty="0">
                <a:solidFill>
                  <a:srgbClr val="222222"/>
                </a:solidFill>
                <a:effectLst/>
                <a:latin typeface="-apple-system"/>
              </a:rPr>
              <a:t>529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-apple-system"/>
              </a:rPr>
              <a:t>, 484–489 (2016).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EFDC44D-FFAE-82E2-CFE4-D7DA37ACE0C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14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Backup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6FD8FADF-7E51-BE09-F007-70D2A127E7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4647" y="1205707"/>
            <a:ext cx="4301393" cy="467104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E3FD498-0AC8-0F08-1E13-39AD26CD4DD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8770" y="2488523"/>
            <a:ext cx="4361750" cy="181434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EA673F4-598B-7413-60A6-43225FCBFE1A}"/>
              </a:ext>
            </a:extLst>
          </p:cNvPr>
          <p:cNvSpPr txBox="1"/>
          <p:nvPr/>
        </p:nvSpPr>
        <p:spPr>
          <a:xfrm>
            <a:off x="6428770" y="4674121"/>
            <a:ext cx="4233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dirty="0"/>
              <a:t>某一条连边被重复越多，权重越大，越相信它的估值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43D8C99-9405-325F-04D3-787C6734B0D8}"/>
              </a:ext>
            </a:extLst>
          </p:cNvPr>
          <p:cNvSpPr txBox="1"/>
          <p:nvPr/>
        </p:nvSpPr>
        <p:spPr>
          <a:xfrm>
            <a:off x="574304" y="6328260"/>
            <a:ext cx="9122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200" b="0" i="0" dirty="0">
                <a:solidFill>
                  <a:srgbClr val="222222"/>
                </a:solidFill>
                <a:effectLst/>
                <a:latin typeface="-apple-system"/>
              </a:rPr>
              <a:t>Silver, D., Huang, A., Maddison, C. </a:t>
            </a:r>
            <a:r>
              <a:rPr lang="en" altLang="zh-CN" sz="1200" b="0" i="1" dirty="0">
                <a:solidFill>
                  <a:srgbClr val="222222"/>
                </a:solidFill>
                <a:effectLst/>
                <a:latin typeface="-apple-system"/>
              </a:rPr>
              <a:t>et al.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-apple-system"/>
              </a:rPr>
              <a:t> Mastering the game of Go with deep neural networks and tree search. </a:t>
            </a:r>
            <a:r>
              <a:rPr lang="en" altLang="zh-CN" sz="1200" b="0" i="1" dirty="0">
                <a:solidFill>
                  <a:srgbClr val="222222"/>
                </a:solidFill>
                <a:effectLst/>
                <a:latin typeface="-apple-system"/>
              </a:rPr>
              <a:t>Nature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" altLang="zh-CN" sz="1200" b="1" i="0" dirty="0">
                <a:solidFill>
                  <a:srgbClr val="222222"/>
                </a:solidFill>
                <a:effectLst/>
                <a:latin typeface="-apple-system"/>
              </a:rPr>
              <a:t>529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-apple-system"/>
              </a:rPr>
              <a:t>, 484–489 (2016).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A8F67F7-F538-A5F7-8A55-4025EFF321C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11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Summary for Mixture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53233261-50DC-977C-86B0-5CB51CCA5169}"/>
              </a:ext>
            </a:extLst>
          </p:cNvPr>
          <p:cNvSpPr/>
          <p:nvPr/>
        </p:nvSpPr>
        <p:spPr>
          <a:xfrm>
            <a:off x="508774" y="3087160"/>
            <a:ext cx="1371600" cy="12454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走棋、选择</a:t>
            </a:r>
          </a:p>
        </p:txBody>
      </p: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F9A78752-9554-D207-9CDF-5D54AB5DD292}"/>
              </a:ext>
            </a:extLst>
          </p:cNvPr>
          <p:cNvCxnSpPr>
            <a:stCxn id="31" idx="6"/>
          </p:cNvCxnSpPr>
          <p:nvPr/>
        </p:nvCxnSpPr>
        <p:spPr>
          <a:xfrm flipV="1">
            <a:off x="1880374" y="3213284"/>
            <a:ext cx="693683" cy="496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11698F98-306A-C565-036A-F6B03E2F71BF}"/>
              </a:ext>
            </a:extLst>
          </p:cNvPr>
          <p:cNvCxnSpPr>
            <a:stCxn id="31" idx="6"/>
            <a:endCxn id="35" idx="2"/>
          </p:cNvCxnSpPr>
          <p:nvPr/>
        </p:nvCxnSpPr>
        <p:spPr>
          <a:xfrm>
            <a:off x="1880374" y="3709898"/>
            <a:ext cx="693683" cy="1028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>
            <a:extLst>
              <a:ext uri="{FF2B5EF4-FFF2-40B4-BE49-F238E27FC236}">
                <a16:creationId xmlns:a16="http://schemas.microsoft.com/office/drawing/2014/main" id="{C076C70C-7DC4-047A-9088-B593C9E11CDE}"/>
              </a:ext>
            </a:extLst>
          </p:cNvPr>
          <p:cNvSpPr/>
          <p:nvPr/>
        </p:nvSpPr>
        <p:spPr>
          <a:xfrm>
            <a:off x="2574057" y="2464422"/>
            <a:ext cx="1371600" cy="12454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Q</a:t>
            </a:r>
            <a:r>
              <a:rPr kumimoji="1" lang="zh-CN" altLang="en-US" dirty="0">
                <a:solidFill>
                  <a:schemeClr val="tx1"/>
                </a:solidFill>
              </a:rPr>
              <a:t>值</a:t>
            </a: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869CE199-8094-B69F-E733-AFBCDA8216A0}"/>
              </a:ext>
            </a:extLst>
          </p:cNvPr>
          <p:cNvSpPr/>
          <p:nvPr/>
        </p:nvSpPr>
        <p:spPr>
          <a:xfrm>
            <a:off x="2574057" y="4115860"/>
            <a:ext cx="1371600" cy="12454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人类走棋经验</a:t>
            </a:r>
            <a:r>
              <a:rPr kumimoji="1" lang="en-US" altLang="zh-CN" dirty="0" err="1">
                <a:solidFill>
                  <a:schemeClr val="tx1"/>
                </a:solidFill>
              </a:rPr>
              <a:t>σ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31D87834-FB9A-0AFF-50D4-336FE1C80636}"/>
              </a:ext>
            </a:extLst>
          </p:cNvPr>
          <p:cNvCxnSpPr>
            <a:stCxn id="34" idx="6"/>
            <a:endCxn id="37" idx="2"/>
          </p:cNvCxnSpPr>
          <p:nvPr/>
        </p:nvCxnSpPr>
        <p:spPr>
          <a:xfrm>
            <a:off x="3945657" y="3087160"/>
            <a:ext cx="6936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>
            <a:extLst>
              <a:ext uri="{FF2B5EF4-FFF2-40B4-BE49-F238E27FC236}">
                <a16:creationId xmlns:a16="http://schemas.microsoft.com/office/drawing/2014/main" id="{781F18BC-574C-2869-0349-199188B28053}"/>
              </a:ext>
            </a:extLst>
          </p:cNvPr>
          <p:cNvSpPr/>
          <p:nvPr/>
        </p:nvSpPr>
        <p:spPr>
          <a:xfrm>
            <a:off x="4639340" y="2464422"/>
            <a:ext cx="1371600" cy="12454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V(S)</a:t>
            </a: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D2B0CA23-A5B6-FE48-0E32-E9DB906D748C}"/>
              </a:ext>
            </a:extLst>
          </p:cNvPr>
          <p:cNvSpPr/>
          <p:nvPr/>
        </p:nvSpPr>
        <p:spPr>
          <a:xfrm>
            <a:off x="6704623" y="1630820"/>
            <a:ext cx="1371600" cy="1245476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估值网络</a:t>
            </a:r>
            <a:r>
              <a:rPr kumimoji="1" lang="en-US" altLang="zh-CN" dirty="0"/>
              <a:t>v</a:t>
            </a: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D370D7BF-781E-6105-C193-208F91FD1D76}"/>
              </a:ext>
            </a:extLst>
          </p:cNvPr>
          <p:cNvSpPr/>
          <p:nvPr/>
        </p:nvSpPr>
        <p:spPr>
          <a:xfrm>
            <a:off x="6704623" y="3160075"/>
            <a:ext cx="1371600" cy="12454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快速走棋模拟</a:t>
            </a:r>
            <a:endParaRPr kumimoji="1" lang="en-US" altLang="zh-CN" dirty="0">
              <a:solidFill>
                <a:schemeClr val="tx1"/>
              </a:solidFill>
            </a:endParaRPr>
          </a:p>
        </p:txBody>
      </p: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FB86D2A2-5126-64E9-5756-1F9543B21E97}"/>
              </a:ext>
            </a:extLst>
          </p:cNvPr>
          <p:cNvCxnSpPr>
            <a:stCxn id="37" idx="6"/>
            <a:endCxn id="38" idx="2"/>
          </p:cNvCxnSpPr>
          <p:nvPr/>
        </p:nvCxnSpPr>
        <p:spPr>
          <a:xfrm flipV="1">
            <a:off x="6010940" y="2253558"/>
            <a:ext cx="693683" cy="83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51D429E3-020D-946E-C2D3-FE57F29F1FBA}"/>
              </a:ext>
            </a:extLst>
          </p:cNvPr>
          <p:cNvCxnSpPr>
            <a:stCxn id="37" idx="6"/>
            <a:endCxn id="39" idx="2"/>
          </p:cNvCxnSpPr>
          <p:nvPr/>
        </p:nvCxnSpPr>
        <p:spPr>
          <a:xfrm>
            <a:off x="6010940" y="3087160"/>
            <a:ext cx="693683" cy="695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>
            <a:extLst>
              <a:ext uri="{FF2B5EF4-FFF2-40B4-BE49-F238E27FC236}">
                <a16:creationId xmlns:a16="http://schemas.microsoft.com/office/drawing/2014/main" id="{08D342B1-E55F-9F2E-F2F3-3C82E2115A22}"/>
              </a:ext>
            </a:extLst>
          </p:cNvPr>
          <p:cNvSpPr/>
          <p:nvPr/>
        </p:nvSpPr>
        <p:spPr>
          <a:xfrm>
            <a:off x="8683195" y="1630820"/>
            <a:ext cx="1371600" cy="1245476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走棋网络</a:t>
            </a:r>
            <a:r>
              <a:rPr kumimoji="1" lang="en-US" altLang="zh-CN" dirty="0" err="1"/>
              <a:t>ρ</a:t>
            </a:r>
            <a:endParaRPr kumimoji="1" lang="en-US" altLang="zh-CN" dirty="0"/>
          </a:p>
        </p:txBody>
      </p: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9F21FB0F-D994-A6C0-7E65-3DF8C8503DDC}"/>
              </a:ext>
            </a:extLst>
          </p:cNvPr>
          <p:cNvCxnSpPr>
            <a:stCxn id="38" idx="6"/>
            <a:endCxn id="42" idx="2"/>
          </p:cNvCxnSpPr>
          <p:nvPr/>
        </p:nvCxnSpPr>
        <p:spPr>
          <a:xfrm>
            <a:off x="8076223" y="2253558"/>
            <a:ext cx="6069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>
            <a:extLst>
              <a:ext uri="{FF2B5EF4-FFF2-40B4-BE49-F238E27FC236}">
                <a16:creationId xmlns:a16="http://schemas.microsoft.com/office/drawing/2014/main" id="{608F481C-28B9-3A79-5DE9-551B27BF6874}"/>
              </a:ext>
            </a:extLst>
          </p:cNvPr>
          <p:cNvSpPr/>
          <p:nvPr/>
        </p:nvSpPr>
        <p:spPr>
          <a:xfrm>
            <a:off x="10509368" y="1630820"/>
            <a:ext cx="1371600" cy="1245476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人类经验</a:t>
            </a:r>
            <a:r>
              <a:rPr kumimoji="1" lang="en-US" altLang="zh-CN" dirty="0" err="1"/>
              <a:t>σ</a:t>
            </a:r>
            <a:endParaRPr kumimoji="1" lang="en-US" altLang="zh-CN" dirty="0"/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F9EDA204-20C2-7DBC-31CD-928721234353}"/>
              </a:ext>
            </a:extLst>
          </p:cNvPr>
          <p:cNvCxnSpPr>
            <a:stCxn id="42" idx="6"/>
            <a:endCxn id="44" idx="2"/>
          </p:cNvCxnSpPr>
          <p:nvPr/>
        </p:nvCxnSpPr>
        <p:spPr>
          <a:xfrm>
            <a:off x="10054795" y="2253558"/>
            <a:ext cx="4545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椭圆 45">
            <a:extLst>
              <a:ext uri="{FF2B5EF4-FFF2-40B4-BE49-F238E27FC236}">
                <a16:creationId xmlns:a16="http://schemas.microsoft.com/office/drawing/2014/main" id="{0AB448FF-4F8A-EA5E-29B5-9EFBCDA969F1}"/>
              </a:ext>
            </a:extLst>
          </p:cNvPr>
          <p:cNvSpPr/>
          <p:nvPr/>
        </p:nvSpPr>
        <p:spPr>
          <a:xfrm>
            <a:off x="8777789" y="3165986"/>
            <a:ext cx="1371600" cy="12454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人类经验</a:t>
            </a:r>
            <a:r>
              <a:rPr kumimoji="1" lang="en-US" altLang="zh-CN" dirty="0">
                <a:solidFill>
                  <a:schemeClr val="tx1"/>
                </a:solidFill>
              </a:rPr>
              <a:t>π</a:t>
            </a:r>
          </a:p>
        </p:txBody>
      </p: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98DEA517-8B27-9511-F210-95C780C5B1B1}"/>
              </a:ext>
            </a:extLst>
          </p:cNvPr>
          <p:cNvCxnSpPr>
            <a:stCxn id="39" idx="6"/>
            <a:endCxn id="46" idx="2"/>
          </p:cNvCxnSpPr>
          <p:nvPr/>
        </p:nvCxnSpPr>
        <p:spPr>
          <a:xfrm>
            <a:off x="8076223" y="3782813"/>
            <a:ext cx="701566" cy="5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B7A8C513-2087-9BCA-3E0B-64F8D50C8A7A}"/>
              </a:ext>
            </a:extLst>
          </p:cNvPr>
          <p:cNvSpPr/>
          <p:nvPr/>
        </p:nvSpPr>
        <p:spPr>
          <a:xfrm>
            <a:off x="6036857" y="2342991"/>
            <a:ext cx="6418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/>
              <a:t>1-λ</a:t>
            </a:r>
            <a:endParaRPr lang="zh-CN" altLang="en-US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C019A96-6416-7306-AB82-9FC33FACECF6}"/>
              </a:ext>
            </a:extLst>
          </p:cNvPr>
          <p:cNvSpPr/>
          <p:nvPr/>
        </p:nvSpPr>
        <p:spPr>
          <a:xfrm>
            <a:off x="6003057" y="3472430"/>
            <a:ext cx="5611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 err="1"/>
              <a:t>λ</a:t>
            </a:r>
            <a:endParaRPr lang="zh-CN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5E224F6F-CFE4-B0C2-41C5-E51521DB7ECF}"/>
              </a:ext>
            </a:extLst>
          </p:cNvPr>
          <p:cNvSpPr/>
          <p:nvPr/>
        </p:nvSpPr>
        <p:spPr>
          <a:xfrm>
            <a:off x="3971574" y="2670359"/>
            <a:ext cx="9564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/>
              <a:t>N</a:t>
            </a:r>
            <a:r>
              <a:rPr kumimoji="1" lang="zh-CN" altLang="en-US" dirty="0"/>
              <a:t>加权</a:t>
            </a:r>
            <a:endParaRPr lang="zh-CN" altLang="en-US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548CDB0C-9F7E-08D2-9778-0E7A2A50750C}"/>
              </a:ext>
            </a:extLst>
          </p:cNvPr>
          <p:cNvSpPr/>
          <p:nvPr/>
        </p:nvSpPr>
        <p:spPr>
          <a:xfrm>
            <a:off x="1396536" y="4495969"/>
            <a:ext cx="12405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/>
              <a:t>1/N</a:t>
            </a:r>
            <a:r>
              <a:rPr kumimoji="1" lang="zh-CN" altLang="en-US" dirty="0"/>
              <a:t>加权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9C19665-E43F-8C75-A979-10F237603CD8}"/>
              </a:ext>
            </a:extLst>
          </p:cNvPr>
          <p:cNvSpPr txBox="1"/>
          <p:nvPr/>
        </p:nvSpPr>
        <p:spPr>
          <a:xfrm>
            <a:off x="574304" y="6328260"/>
            <a:ext cx="9122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200" b="0" i="0" dirty="0">
                <a:solidFill>
                  <a:srgbClr val="222222"/>
                </a:solidFill>
                <a:effectLst/>
                <a:latin typeface="-apple-system"/>
              </a:rPr>
              <a:t>Silver, D., Huang, A., Maddison, C. </a:t>
            </a:r>
            <a:r>
              <a:rPr lang="en" altLang="zh-CN" sz="1200" b="0" i="1" dirty="0">
                <a:solidFill>
                  <a:srgbClr val="222222"/>
                </a:solidFill>
                <a:effectLst/>
                <a:latin typeface="-apple-system"/>
              </a:rPr>
              <a:t>et al.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-apple-system"/>
              </a:rPr>
              <a:t> Mastering the game of Go with deep neural networks and tree search. </a:t>
            </a:r>
            <a:r>
              <a:rPr lang="en" altLang="zh-CN" sz="1200" b="0" i="1" dirty="0">
                <a:solidFill>
                  <a:srgbClr val="222222"/>
                </a:solidFill>
                <a:effectLst/>
                <a:latin typeface="-apple-system"/>
              </a:rPr>
              <a:t>Nature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" altLang="zh-CN" sz="1200" b="1" i="0" dirty="0">
                <a:solidFill>
                  <a:srgbClr val="222222"/>
                </a:solidFill>
                <a:effectLst/>
                <a:latin typeface="-apple-system"/>
              </a:rPr>
              <a:t>529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-apple-system"/>
              </a:rPr>
              <a:t>, 484–489 (2016).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4286A33-2929-5D2B-D73C-679426B27F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555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内容占位符 3">
            <a:extLst>
              <a:ext uri="{FF2B5EF4-FFF2-40B4-BE49-F238E27FC236}">
                <a16:creationId xmlns:a16="http://schemas.microsoft.com/office/drawing/2014/main" id="{77AB54A5-FE37-DCF6-AF86-34E33739B4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619" y="1800880"/>
            <a:ext cx="10425936" cy="393671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24970F2-4FBC-932D-7E57-D574E45543C0}"/>
              </a:ext>
            </a:extLst>
          </p:cNvPr>
          <p:cNvSpPr txBox="1"/>
          <p:nvPr/>
        </p:nvSpPr>
        <p:spPr>
          <a:xfrm>
            <a:off x="574304" y="6328260"/>
            <a:ext cx="9122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200" b="0" i="0" dirty="0">
                <a:solidFill>
                  <a:srgbClr val="222222"/>
                </a:solidFill>
                <a:effectLst/>
                <a:latin typeface="-apple-system"/>
              </a:rPr>
              <a:t>Silver, D., Huang, A., Maddison, C. </a:t>
            </a:r>
            <a:r>
              <a:rPr lang="en" altLang="zh-CN" sz="1200" b="0" i="1" dirty="0">
                <a:solidFill>
                  <a:srgbClr val="222222"/>
                </a:solidFill>
                <a:effectLst/>
                <a:latin typeface="-apple-system"/>
              </a:rPr>
              <a:t>et al.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-apple-system"/>
              </a:rPr>
              <a:t> Mastering the game of Go with deep neural networks and tree search. </a:t>
            </a:r>
            <a:r>
              <a:rPr lang="en" altLang="zh-CN" sz="1200" b="0" i="1" dirty="0">
                <a:solidFill>
                  <a:srgbClr val="222222"/>
                </a:solidFill>
                <a:effectLst/>
                <a:latin typeface="-apple-system"/>
              </a:rPr>
              <a:t>Nature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" altLang="zh-CN" sz="1200" b="1" i="0" dirty="0">
                <a:solidFill>
                  <a:srgbClr val="222222"/>
                </a:solidFill>
                <a:effectLst/>
                <a:latin typeface="-apple-system"/>
              </a:rPr>
              <a:t>529</a:t>
            </a:r>
            <a:r>
              <a:rPr lang="en" altLang="zh-CN" sz="1200" b="0" i="0" dirty="0">
                <a:solidFill>
                  <a:srgbClr val="222222"/>
                </a:solidFill>
                <a:effectLst/>
                <a:latin typeface="-apple-system"/>
              </a:rPr>
              <a:t>, 484–489 (2016).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F458B41-8CC2-2854-CB7D-E377C301ED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666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DCACDF7B-134E-25AB-056A-18C1B2353D3E}"/>
              </a:ext>
            </a:extLst>
          </p:cNvPr>
          <p:cNvSpPr txBox="1">
            <a:spLocks/>
          </p:cNvSpPr>
          <p:nvPr/>
        </p:nvSpPr>
        <p:spPr>
          <a:xfrm>
            <a:off x="814039" y="1493270"/>
            <a:ext cx="10823970" cy="38714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Basic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Notions</a:t>
            </a:r>
          </a:p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AlphaGo</a:t>
            </a:r>
          </a:p>
          <a:p>
            <a:r>
              <a:rPr kumimoji="1" lang="en-US" altLang="zh-CN" sz="2000" dirty="0">
                <a:solidFill>
                  <a:srgbClr val="FF0000"/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Deep</a:t>
            </a:r>
            <a:r>
              <a:rPr kumimoji="1"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Q-Learning</a:t>
            </a:r>
          </a:p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Reinforcement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Learning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and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Causality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endParaRPr kumimoji="1" lang="en-US" altLang="zh-CN" sz="1600" dirty="0">
              <a:latin typeface="Arial" panose="020B0604020202020204" pitchFamily="34" charset="0"/>
              <a:ea typeface="FangSong" panose="02010609060101010101" pitchFamily="49" charset="-122"/>
              <a:cs typeface="Arial" panose="020B0604020202020204" pitchFamily="34" charset="0"/>
            </a:endParaRPr>
          </a:p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World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Models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3CDE3C3-A45C-E902-9E5A-5ACD5EC77770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F6BDC7-9A55-8134-9381-8C5138F2BD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942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Optimal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Control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Dynamic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Programming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03504D98-C974-402A-EB08-7C39A04E1B45}"/>
              </a:ext>
            </a:extLst>
          </p:cNvPr>
          <p:cNvSpPr txBox="1"/>
          <p:nvPr/>
        </p:nvSpPr>
        <p:spPr>
          <a:xfrm>
            <a:off x="574304" y="6236865"/>
            <a:ext cx="6408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/>
              <a:t>https://</a:t>
            </a:r>
            <a:r>
              <a:rPr lang="en" altLang="zh-CN" dirty="0" err="1"/>
              <a:t>www.zhihu.com</a:t>
            </a:r>
            <a:r>
              <a:rPr lang="en" altLang="zh-CN" dirty="0"/>
              <a:t>/question/23995189</a:t>
            </a: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D7D214-71E5-5D45-EAB7-C04529557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956" y="2361497"/>
            <a:ext cx="4648280" cy="2230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ptimal control — Python Control Systems Library dev documentation">
            <a:extLst>
              <a:ext uri="{FF2B5EF4-FFF2-40B4-BE49-F238E27FC236}">
                <a16:creationId xmlns:a16="http://schemas.microsoft.com/office/drawing/2014/main" id="{9968A104-1654-E0B7-1383-6BC133AB2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18" y="1819544"/>
            <a:ext cx="5704451" cy="227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6D61784-7643-5480-2EA2-EA6BBDEA5DE7}"/>
              </a:ext>
            </a:extLst>
          </p:cNvPr>
          <p:cNvSpPr txBox="1"/>
          <p:nvPr/>
        </p:nvSpPr>
        <p:spPr>
          <a:xfrm>
            <a:off x="7812911" y="1409395"/>
            <a:ext cx="3067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Dynamic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Programming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683F085-ABC4-CE4B-7FDD-071033860E28}"/>
              </a:ext>
            </a:extLst>
          </p:cNvPr>
          <p:cNvSpPr txBox="1"/>
          <p:nvPr/>
        </p:nvSpPr>
        <p:spPr>
          <a:xfrm>
            <a:off x="2042931" y="1412877"/>
            <a:ext cx="3622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Optimal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Control</a:t>
            </a:r>
            <a:endParaRPr kumimoji="1"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220A491-E409-50E3-C13E-D45E7A81E8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6188" y="4226029"/>
            <a:ext cx="3541265" cy="180308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FFC2B7F-29B1-DCD0-550C-D82ABA4B5B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2478" y="4925738"/>
            <a:ext cx="4155633" cy="71987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D51E6A9-AED6-C963-CBC5-D163868E032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525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Temporal-difference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Learning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60029AE-CEE7-86C1-FA5B-68CAF7B633ED}"/>
                  </a:ext>
                </a:extLst>
              </p:cNvPr>
              <p:cNvSpPr txBox="1"/>
              <p:nvPr/>
            </p:nvSpPr>
            <p:spPr>
              <a:xfrm>
                <a:off x="635619" y="1582340"/>
                <a:ext cx="8898542" cy="36933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altLang="zh-CN" dirty="0"/>
                  <a:t>Goal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Learn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online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from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experience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under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policy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endParaRPr lang="en-US" altLang="zh-CN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Incremental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every-visit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Monte-Carlo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Update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value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toward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actual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return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	</a:t>
                </a:r>
                <a:endParaRPr lang="en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Simplest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temporal-difference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learning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algorithm: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Update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value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value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toward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estimated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return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is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called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the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TD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target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is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called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the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TD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error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60029AE-CEE7-86C1-FA5B-68CAF7B63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19" y="1582340"/>
                <a:ext cx="8898542" cy="3693319"/>
              </a:xfrm>
              <a:prstGeom prst="rect">
                <a:avLst/>
              </a:prstGeom>
              <a:blipFill>
                <a:blip r:embed="rId5"/>
                <a:stretch>
                  <a:fillRect l="-285" t="-6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69FD4F8-948A-A84E-E1C9-0722EADD1AF4}"/>
                  </a:ext>
                </a:extLst>
              </p:cNvPr>
              <p:cNvSpPr txBox="1"/>
              <p:nvPr/>
            </p:nvSpPr>
            <p:spPr>
              <a:xfrm>
                <a:off x="1501816" y="3734952"/>
                <a:ext cx="64065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69FD4F8-948A-A84E-E1C9-0722EADD1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816" y="3734952"/>
                <a:ext cx="6406586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4" descr="http://www-cs.stanford.edu/system/files/memoriam/Arthur%20Samuel%20picture.jpg?1332293092">
            <a:extLst>
              <a:ext uri="{FF2B5EF4-FFF2-40B4-BE49-F238E27FC236}">
                <a16:creationId xmlns:a16="http://schemas.microsoft.com/office/drawing/2014/main" id="{D834FD15-6958-18DB-9959-09B6C75BA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000213" y="1649348"/>
            <a:ext cx="2293313" cy="2981308"/>
          </a:xfrm>
          <a:prstGeom prst="rect">
            <a:avLst/>
          </a:prstGeom>
          <a:noFill/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C169645-1D8A-39F3-185C-F0166422F5BA}"/>
              </a:ext>
            </a:extLst>
          </p:cNvPr>
          <p:cNvSpPr txBox="1"/>
          <p:nvPr/>
        </p:nvSpPr>
        <p:spPr>
          <a:xfrm>
            <a:off x="9273405" y="4810761"/>
            <a:ext cx="1873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Arthur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Samuel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0389235-3359-A71C-5ADC-9AD6C6A8D9B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2269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Q-Learning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Algorithm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44FC0C50-888D-1527-FB67-5FE780CC7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04" y="1457364"/>
            <a:ext cx="5978560" cy="379914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D893D01-ACC3-3F68-8E8E-EA0B1E3BA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025" y="436469"/>
            <a:ext cx="5129478" cy="51541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FE622A3-BCAB-E07A-5B4A-F822B357DA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450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Network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内容占位符 3">
            <a:extLst>
              <a:ext uri="{FF2B5EF4-FFF2-40B4-BE49-F238E27FC236}">
                <a16:creationId xmlns:a16="http://schemas.microsoft.com/office/drawing/2014/main" id="{E5C8AE01-4C3A-8B14-E06D-8A528AB391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1805" y="1334080"/>
            <a:ext cx="7458331" cy="449587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7C62A86-634F-597E-7CC4-4F1AA873B3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9F1EA56-D70D-7A38-AE7A-5D179311E213}"/>
              </a:ext>
            </a:extLst>
          </p:cNvPr>
          <p:cNvSpPr txBox="1"/>
          <p:nvPr/>
        </p:nvSpPr>
        <p:spPr>
          <a:xfrm>
            <a:off x="574304" y="6328260"/>
            <a:ext cx="718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Human-level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control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through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deep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reinforcement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learning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https://www.nature.com/articles/nature14236</a:t>
            </a:r>
            <a:endParaRPr lang="e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0955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Complete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Agent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6D2484A8-CEE5-A77C-6178-ADB168A230E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3571C9-808A-6E67-6F47-8EFF27444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238" y="1793620"/>
            <a:ext cx="6853584" cy="289460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158FE33-D2C1-A6B0-E39C-C8188E02CE31}"/>
              </a:ext>
            </a:extLst>
          </p:cNvPr>
          <p:cNvSpPr txBox="1"/>
          <p:nvPr/>
        </p:nvSpPr>
        <p:spPr>
          <a:xfrm>
            <a:off x="724086" y="5218095"/>
            <a:ext cx="11449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智能体（</a:t>
            </a:r>
            <a:r>
              <a:rPr kumimoji="1" lang="en-US" altLang="zh-CN" dirty="0"/>
              <a:t>Intelligent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agent</a:t>
            </a:r>
            <a:r>
              <a:rPr kumimoji="1" lang="zh-CN" altLang="en-US" dirty="0"/>
              <a:t>）应该是一个完整的可以感知、决策、行动、学习的整体，而不是分开的一系列任务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1F4108F-4226-3732-A1A4-E9B76074BB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3911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Network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C3CDE3C3-A45C-E902-9E5A-5ACD5EC77770}"/>
              </a:ext>
            </a:extLst>
          </p:cNvPr>
          <p:cNvSpPr txBox="1"/>
          <p:nvPr/>
        </p:nvSpPr>
        <p:spPr>
          <a:xfrm>
            <a:off x="574304" y="6328260"/>
            <a:ext cx="718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Human-level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control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through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deep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reinforcement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learning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https://www.nature.com/articles/nature14236</a:t>
            </a:r>
            <a:endParaRPr lang="e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945E50-54BD-7A50-E82B-0624B3219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18" y="1447662"/>
            <a:ext cx="10459083" cy="44290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BBF9F1A-C3D8-6CD5-6E57-84C6FBEBC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813" y="227721"/>
            <a:ext cx="6734282" cy="121991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686DE5F-3436-EBFC-5993-66B76C941F0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498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Network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C3CDE3C3-A45C-E902-9E5A-5ACD5EC77770}"/>
              </a:ext>
            </a:extLst>
          </p:cNvPr>
          <p:cNvSpPr txBox="1"/>
          <p:nvPr/>
        </p:nvSpPr>
        <p:spPr>
          <a:xfrm>
            <a:off x="574304" y="6328260"/>
            <a:ext cx="718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Human-level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control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through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deep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reinforcement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learning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https://www.nature.com/articles/nature14236</a:t>
            </a:r>
            <a:endParaRPr lang="e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518405C-AFA1-B308-9430-EE274BCA6BF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603500"/>
            <a:ext cx="2081048" cy="2307829"/>
          </a:xfrm>
          <a:prstGeom prst="rect">
            <a:avLst/>
          </a:prstGeom>
        </p:spPr>
      </p:pic>
      <p:pic>
        <p:nvPicPr>
          <p:cNvPr id="6" name="内容占位符 7">
            <a:extLst>
              <a:ext uri="{FF2B5EF4-FFF2-40B4-BE49-F238E27FC236}">
                <a16:creationId xmlns:a16="http://schemas.microsoft.com/office/drawing/2014/main" id="{DE885B7D-A0AA-3332-18CF-EE72610D04A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6024" y="3002228"/>
            <a:ext cx="3031124" cy="1510372"/>
          </a:xfrm>
          <a:prstGeom prst="rect">
            <a:avLst/>
          </a:prstGeom>
        </p:spPr>
      </p:pic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FCB21C2C-8140-ECB2-856A-5DA73491F610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V="1">
            <a:off x="2919248" y="3757414"/>
            <a:ext cx="70677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21D0034D-4466-94EB-5E07-BC4050FB3387}"/>
              </a:ext>
            </a:extLst>
          </p:cNvPr>
          <p:cNvCxnSpPr/>
          <p:nvPr/>
        </p:nvCxnSpPr>
        <p:spPr>
          <a:xfrm flipV="1">
            <a:off x="6657148" y="3757413"/>
            <a:ext cx="70677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5A6D0CCD-B332-AE00-629F-E3B57499CE2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1826" y="3529450"/>
            <a:ext cx="643540" cy="455925"/>
          </a:xfrm>
          <a:prstGeom prst="rect">
            <a:avLst/>
          </a:prstGeom>
        </p:spPr>
      </p:pic>
      <p:sp>
        <p:nvSpPr>
          <p:cNvPr id="13" name="上箭头 12">
            <a:extLst>
              <a:ext uri="{FF2B5EF4-FFF2-40B4-BE49-F238E27FC236}">
                <a16:creationId xmlns:a16="http://schemas.microsoft.com/office/drawing/2014/main" id="{85985702-4D0C-D82F-FC7E-97C2E19CBB9F}"/>
              </a:ext>
            </a:extLst>
          </p:cNvPr>
          <p:cNvSpPr/>
          <p:nvPr/>
        </p:nvSpPr>
        <p:spPr>
          <a:xfrm>
            <a:off x="8483268" y="3198375"/>
            <a:ext cx="252249" cy="331075"/>
          </a:xfrm>
          <a:prstGeom prst="upArrow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下箭头 13">
            <a:extLst>
              <a:ext uri="{FF2B5EF4-FFF2-40B4-BE49-F238E27FC236}">
                <a16:creationId xmlns:a16="http://schemas.microsoft.com/office/drawing/2014/main" id="{F16E5592-7D7C-A300-EEBF-00B133C39AD2}"/>
              </a:ext>
            </a:extLst>
          </p:cNvPr>
          <p:cNvSpPr/>
          <p:nvPr/>
        </p:nvSpPr>
        <p:spPr>
          <a:xfrm>
            <a:off x="8484688" y="3985375"/>
            <a:ext cx="266594" cy="334377"/>
          </a:xfrm>
          <a:prstGeom prst="downArrow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88DCC49-C83E-AF24-4750-C51AFB30CF5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8751" y="1946379"/>
            <a:ext cx="2225771" cy="125199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BEEBD1F-6439-F7D7-AE2D-8C770751403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2423" y="3443110"/>
            <a:ext cx="1958428" cy="2016029"/>
          </a:xfrm>
          <a:prstGeom prst="rect">
            <a:avLst/>
          </a:prstGeom>
        </p:spPr>
      </p:pic>
      <p:cxnSp>
        <p:nvCxnSpPr>
          <p:cNvPr id="17" name="肘形连接符 16">
            <a:extLst>
              <a:ext uri="{FF2B5EF4-FFF2-40B4-BE49-F238E27FC236}">
                <a16:creationId xmlns:a16="http://schemas.microsoft.com/office/drawing/2014/main" id="{4FD01324-8F88-3B5D-C362-BF4BA7EE1296}"/>
              </a:ext>
            </a:extLst>
          </p:cNvPr>
          <p:cNvCxnSpPr>
            <a:stCxn id="16" idx="2"/>
          </p:cNvCxnSpPr>
          <p:nvPr/>
        </p:nvCxnSpPr>
        <p:spPr>
          <a:xfrm rot="5400000" flipH="1">
            <a:off x="7472046" y="2369548"/>
            <a:ext cx="648772" cy="5530410"/>
          </a:xfrm>
          <a:prstGeom prst="bentConnector4">
            <a:avLst>
              <a:gd name="adj1" fmla="val -81407"/>
              <a:gd name="adj2" fmla="val 9990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连接符 20">
            <a:extLst>
              <a:ext uri="{FF2B5EF4-FFF2-40B4-BE49-F238E27FC236}">
                <a16:creationId xmlns:a16="http://schemas.microsoft.com/office/drawing/2014/main" id="{829A8E6D-9D32-7A45-E665-0F6618C3EC9F}"/>
              </a:ext>
            </a:extLst>
          </p:cNvPr>
          <p:cNvCxnSpPr/>
          <p:nvPr/>
        </p:nvCxnSpPr>
        <p:spPr>
          <a:xfrm rot="16200000" flipH="1" flipV="1">
            <a:off x="5891620" y="-2226828"/>
            <a:ext cx="657121" cy="8682913"/>
          </a:xfrm>
          <a:prstGeom prst="bentConnector3">
            <a:avLst>
              <a:gd name="adj1" fmla="val -3478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3A4CBCB2-6CF5-FE34-1827-2942042A5D93}"/>
              </a:ext>
            </a:extLst>
          </p:cNvPr>
          <p:cNvSpPr txBox="1"/>
          <p:nvPr/>
        </p:nvSpPr>
        <p:spPr>
          <a:xfrm>
            <a:off x="7363924" y="5543074"/>
            <a:ext cx="1119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solidFill>
                  <a:srgbClr val="FF0000"/>
                </a:solidFill>
              </a:rPr>
              <a:t>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D87E26D-5D8C-2B47-0147-682D12CC1300}"/>
              </a:ext>
            </a:extLst>
          </p:cNvPr>
          <p:cNvSpPr txBox="1"/>
          <p:nvPr/>
        </p:nvSpPr>
        <p:spPr>
          <a:xfrm>
            <a:off x="6863661" y="3245383"/>
            <a:ext cx="1119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solidFill>
                  <a:srgbClr val="FF0000"/>
                </a:solidFill>
              </a:rPr>
              <a:t>a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B6E6D13-6767-43C0-A19A-42779FF4AAAF}"/>
              </a:ext>
            </a:extLst>
          </p:cNvPr>
          <p:cNvSpPr txBox="1"/>
          <p:nvPr/>
        </p:nvSpPr>
        <p:spPr>
          <a:xfrm>
            <a:off x="3097741" y="3245383"/>
            <a:ext cx="1119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s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45505E7-4D0F-BF19-5596-1CA4E8FE71D1}"/>
              </a:ext>
            </a:extLst>
          </p:cNvPr>
          <p:cNvSpPr txBox="1"/>
          <p:nvPr/>
        </p:nvSpPr>
        <p:spPr>
          <a:xfrm>
            <a:off x="6097476" y="1137216"/>
            <a:ext cx="1119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s'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1339AC-9B36-D64B-3F4B-CC93E38D6DD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8485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Experience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Replay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9A914AA-8A20-1783-1D3C-67A6AC7F4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29" y="1417422"/>
            <a:ext cx="10290792" cy="423505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3F74934-3A66-E8EE-69EC-038A4E8F940C}"/>
              </a:ext>
            </a:extLst>
          </p:cNvPr>
          <p:cNvSpPr txBox="1"/>
          <p:nvPr/>
        </p:nvSpPr>
        <p:spPr>
          <a:xfrm>
            <a:off x="635619" y="6246468"/>
            <a:ext cx="718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Human-level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control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through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deep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reinforcement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learning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https://www.nature.com/articles/nature14236</a:t>
            </a:r>
            <a:endParaRPr lang="e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12793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2" name="圆角矩形 1">
            <a:extLst>
              <a:ext uri="{FF2B5EF4-FFF2-40B4-BE49-F238E27FC236}">
                <a16:creationId xmlns:a16="http://schemas.microsoft.com/office/drawing/2014/main" id="{AF83E009-EE92-9D87-202D-4026B601B527}"/>
              </a:ext>
            </a:extLst>
          </p:cNvPr>
          <p:cNvSpPr/>
          <p:nvPr/>
        </p:nvSpPr>
        <p:spPr>
          <a:xfrm>
            <a:off x="1025912" y="3018371"/>
            <a:ext cx="752168" cy="766916"/>
          </a:xfrm>
          <a:prstGeom prst="roundRect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开始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7B52A118-D2EE-9B69-8C8D-A943D7FBF440}"/>
              </a:ext>
            </a:extLst>
          </p:cNvPr>
          <p:cNvSpPr/>
          <p:nvPr/>
        </p:nvSpPr>
        <p:spPr>
          <a:xfrm>
            <a:off x="4074523" y="1985985"/>
            <a:ext cx="1016409" cy="1032386"/>
          </a:xfrm>
          <a:prstGeom prst="roundRect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随机行动</a:t>
            </a:r>
            <a:r>
              <a:rPr kumimoji="1" lang="en-US" altLang="zh-CN" sz="1400" dirty="0"/>
              <a:t>a(t)</a:t>
            </a:r>
            <a:endParaRPr kumimoji="1" lang="zh-CN" altLang="en-US" sz="1400" dirty="0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076D50C5-F504-DBDE-D78C-2D6012DD49FA}"/>
              </a:ext>
            </a:extLst>
          </p:cNvPr>
          <p:cNvSpPr/>
          <p:nvPr/>
        </p:nvSpPr>
        <p:spPr>
          <a:xfrm>
            <a:off x="4012459" y="3534564"/>
            <a:ext cx="1013951" cy="1578070"/>
          </a:xfrm>
          <a:prstGeom prst="roundRect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根据场景，调用</a:t>
            </a:r>
            <a:r>
              <a:rPr kumimoji="1" lang="zh-CN" altLang="en-US" sz="1400"/>
              <a:t>网络，生成行动</a:t>
            </a:r>
            <a:r>
              <a:rPr kumimoji="1" lang="en-US" altLang="zh-CN" sz="1400" dirty="0"/>
              <a:t>a(t)</a:t>
            </a:r>
            <a:endParaRPr kumimoji="1" lang="zh-CN" altLang="en-US" sz="1400" dirty="0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E179E5A4-0632-6E7C-B920-33BFF921A8C3}"/>
              </a:ext>
            </a:extLst>
          </p:cNvPr>
          <p:cNvSpPr/>
          <p:nvPr/>
        </p:nvSpPr>
        <p:spPr>
          <a:xfrm>
            <a:off x="5944800" y="2760272"/>
            <a:ext cx="1108589" cy="1371598"/>
          </a:xfrm>
          <a:prstGeom prst="roundRect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调用游戏引擎，进行一步游戏，返回</a:t>
            </a:r>
            <a:r>
              <a:rPr kumimoji="1" lang="en-US" altLang="zh-CN" sz="1400" dirty="0" err="1"/>
              <a:t>s‘,r</a:t>
            </a:r>
            <a:endParaRPr kumimoji="1" lang="zh-CN" altLang="en-US" sz="1400" dirty="0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F967E6B0-4621-9FBC-C706-ABEEC8DD6B55}"/>
              </a:ext>
            </a:extLst>
          </p:cNvPr>
          <p:cNvSpPr/>
          <p:nvPr/>
        </p:nvSpPr>
        <p:spPr>
          <a:xfrm>
            <a:off x="7744717" y="2811891"/>
            <a:ext cx="1208760" cy="1268359"/>
          </a:xfrm>
          <a:prstGeom prst="roundRect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将</a:t>
            </a:r>
            <a:r>
              <a:rPr kumimoji="1" lang="en-US" altLang="zh-CN" sz="1400" dirty="0"/>
              <a:t>(</a:t>
            </a:r>
            <a:r>
              <a:rPr kumimoji="1" lang="en-US" altLang="zh-CN" sz="1400" dirty="0" err="1"/>
              <a:t>s,a,r,s’,T</a:t>
            </a:r>
            <a:r>
              <a:rPr kumimoji="1" lang="en-US" altLang="zh-CN" sz="1400" dirty="0"/>
              <a:t>)</a:t>
            </a:r>
            <a:r>
              <a:rPr kumimoji="1" lang="zh-CN" altLang="en-US" sz="1400" dirty="0"/>
              <a:t>放入训练集</a:t>
            </a:r>
            <a:r>
              <a:rPr kumimoji="1" lang="en-US" altLang="zh-CN" sz="1400" dirty="0"/>
              <a:t>D</a:t>
            </a:r>
            <a:r>
              <a:rPr kumimoji="1" lang="zh-CN" altLang="en-US" sz="1400" dirty="0"/>
              <a:t>中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0200AC6E-C08B-A449-9BF7-8C957CC00CE3}"/>
              </a:ext>
            </a:extLst>
          </p:cNvPr>
          <p:cNvSpPr/>
          <p:nvPr/>
        </p:nvSpPr>
        <p:spPr>
          <a:xfrm>
            <a:off x="9585814" y="2745524"/>
            <a:ext cx="1343948" cy="1401096"/>
          </a:xfrm>
          <a:prstGeom prst="roundRect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从</a:t>
            </a:r>
            <a:r>
              <a:rPr kumimoji="1" lang="en-US" altLang="zh-CN" sz="1400" dirty="0"/>
              <a:t>D</a:t>
            </a:r>
            <a:r>
              <a:rPr kumimoji="1" lang="zh-CN" altLang="en-US" sz="1400" dirty="0"/>
              <a:t>中随机抽取一个</a:t>
            </a:r>
            <a:r>
              <a:rPr kumimoji="1" lang="en-US" altLang="zh-CN" sz="1400" dirty="0"/>
              <a:t>Batch</a:t>
            </a:r>
            <a:r>
              <a:rPr kumimoji="1" lang="zh-CN" altLang="en-US" sz="1400" dirty="0"/>
              <a:t>，训练网络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47AD8E77-FF4A-35EC-B9CE-3537C30BE277}"/>
              </a:ext>
            </a:extLst>
          </p:cNvPr>
          <p:cNvSpPr/>
          <p:nvPr/>
        </p:nvSpPr>
        <p:spPr>
          <a:xfrm>
            <a:off x="2470332" y="2885636"/>
            <a:ext cx="1016409" cy="1032386"/>
          </a:xfrm>
          <a:prstGeom prst="roundRect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随机产生一个ϵ</a:t>
            </a: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DEC01B9C-AAA0-203B-F006-D182E792A758}"/>
              </a:ext>
            </a:extLst>
          </p:cNvPr>
          <p:cNvCxnSpPr>
            <a:stCxn id="13" idx="3"/>
            <a:endCxn id="6" idx="1"/>
          </p:cNvCxnSpPr>
          <p:nvPr/>
        </p:nvCxnSpPr>
        <p:spPr>
          <a:xfrm flipV="1">
            <a:off x="3486741" y="2502178"/>
            <a:ext cx="587782" cy="899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FC285217-863C-49BE-15F5-01B1002ED07E}"/>
              </a:ext>
            </a:extLst>
          </p:cNvPr>
          <p:cNvCxnSpPr>
            <a:stCxn id="13" idx="3"/>
            <a:endCxn id="9" idx="1"/>
          </p:cNvCxnSpPr>
          <p:nvPr/>
        </p:nvCxnSpPr>
        <p:spPr>
          <a:xfrm>
            <a:off x="3486741" y="3401829"/>
            <a:ext cx="525718" cy="9217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44AAB3BB-CF43-E3B7-0878-0CA5B777C229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5090932" y="2502178"/>
            <a:ext cx="853868" cy="9438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88BEB9D1-3A61-95B6-2900-0C3456699E40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5026410" y="3446071"/>
            <a:ext cx="918390" cy="877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B9ACD41E-0622-CC19-70F0-8937C540A4EC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7053389" y="3446071"/>
            <a:ext cx="6913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2241251B-39E2-19AD-94BB-F8A4359A600F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8953477" y="3446071"/>
            <a:ext cx="63233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>
            <a:extLst>
              <a:ext uri="{FF2B5EF4-FFF2-40B4-BE49-F238E27FC236}">
                <a16:creationId xmlns:a16="http://schemas.microsoft.com/office/drawing/2014/main" id="{03E4425A-011C-DB51-BECF-1158AE6E2244}"/>
              </a:ext>
            </a:extLst>
          </p:cNvPr>
          <p:cNvCxnSpPr/>
          <p:nvPr/>
        </p:nvCxnSpPr>
        <p:spPr>
          <a:xfrm rot="5400000" flipH="1">
            <a:off x="5649226" y="-255469"/>
            <a:ext cx="361333" cy="8855792"/>
          </a:xfrm>
          <a:prstGeom prst="bentConnector3">
            <a:avLst>
              <a:gd name="adj1" fmla="val -348982"/>
            </a:avLst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1467B95-CD82-63A5-F564-879EFD41363A}"/>
              </a:ext>
            </a:extLst>
          </p:cNvPr>
          <p:cNvCxnSpPr>
            <a:stCxn id="2" idx="3"/>
            <a:endCxn id="13" idx="1"/>
          </p:cNvCxnSpPr>
          <p:nvPr/>
        </p:nvCxnSpPr>
        <p:spPr>
          <a:xfrm>
            <a:off x="1778080" y="3401829"/>
            <a:ext cx="6922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6F899D4-D81D-3061-9DF6-B39EB92F4B5F}"/>
                  </a:ext>
                </a:extLst>
              </p:cNvPr>
              <p:cNvSpPr txBox="1"/>
              <p:nvPr/>
            </p:nvSpPr>
            <p:spPr>
              <a:xfrm>
                <a:off x="3674550" y="2549652"/>
                <a:ext cx="167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𝜖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6F899D4-D81D-3061-9DF6-B39EB92F4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550" y="2549652"/>
                <a:ext cx="167610" cy="276999"/>
              </a:xfrm>
              <a:prstGeom prst="rect">
                <a:avLst/>
              </a:prstGeom>
              <a:blipFill>
                <a:blip r:embed="rId4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B30E5E7-CCE9-F6EA-2790-D1D64E201B24}"/>
                  </a:ext>
                </a:extLst>
              </p:cNvPr>
              <p:cNvSpPr txBox="1"/>
              <p:nvPr/>
            </p:nvSpPr>
            <p:spPr>
              <a:xfrm>
                <a:off x="3267481" y="4033927"/>
                <a:ext cx="5715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1−</m:t>
                      </m:r>
                      <m:r>
                        <a:rPr kumimoji="1" lang="zh-CN" alt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𝜖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B30E5E7-CCE9-F6EA-2790-D1D64E201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481" y="4033927"/>
                <a:ext cx="571567" cy="276999"/>
              </a:xfrm>
              <a:prstGeom prst="rect">
                <a:avLst/>
              </a:prstGeom>
              <a:blipFill>
                <a:blip r:embed="rId5"/>
                <a:stretch>
                  <a:fillRect l="-8696" r="-4348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0B8BA21D-8D40-48AF-7026-56686360909A}"/>
              </a:ext>
            </a:extLst>
          </p:cNvPr>
          <p:cNvSpPr txBox="1"/>
          <p:nvPr/>
        </p:nvSpPr>
        <p:spPr>
          <a:xfrm>
            <a:off x="4084904" y="1423157"/>
            <a:ext cx="1013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𝜖贪婪</a:t>
            </a:r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7978E29-46EB-81C4-0E39-50C5FF5901C6}"/>
              </a:ext>
            </a:extLst>
          </p:cNvPr>
          <p:cNvSpPr txBox="1"/>
          <p:nvPr/>
        </p:nvSpPr>
        <p:spPr>
          <a:xfrm>
            <a:off x="635619" y="6246468"/>
            <a:ext cx="718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Human-level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control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through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deep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reinforcement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learning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https://www.nature.com/articles/nature14236</a:t>
            </a:r>
            <a:endParaRPr lang="e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4754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Learning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30A0634-9016-6183-B5DE-A078BBE39588}"/>
              </a:ext>
            </a:extLst>
          </p:cNvPr>
          <p:cNvSpPr txBox="1"/>
          <p:nvPr/>
        </p:nvSpPr>
        <p:spPr>
          <a:xfrm>
            <a:off x="635619" y="6246468"/>
            <a:ext cx="718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Human-level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control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through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deep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reinforcement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learning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https://www.nature.com/articles/nature14236</a:t>
            </a:r>
            <a:endParaRPr lang="e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6DB7F22B-AB77-B390-4EF8-59671788DFA7}"/>
              </a:ext>
            </a:extLst>
          </p:cNvPr>
          <p:cNvSpPr/>
          <p:nvPr/>
        </p:nvSpPr>
        <p:spPr>
          <a:xfrm>
            <a:off x="508814" y="3067673"/>
            <a:ext cx="752168" cy="766916"/>
          </a:xfrm>
          <a:prstGeom prst="roundRect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开始</a:t>
            </a: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09B1DFE5-0725-D3D7-6B7C-A18255F5FDFB}"/>
              </a:ext>
            </a:extLst>
          </p:cNvPr>
          <p:cNvSpPr/>
          <p:nvPr/>
        </p:nvSpPr>
        <p:spPr>
          <a:xfrm>
            <a:off x="3773584" y="2654719"/>
            <a:ext cx="1016409" cy="1592817"/>
          </a:xfrm>
          <a:prstGeom prst="roundRect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循环</a:t>
            </a:r>
            <a:r>
              <a:rPr kumimoji="1" lang="en-US" altLang="zh-CN" sz="1400" dirty="0"/>
              <a:t>(S,A,R,S’,T)</a:t>
            </a:r>
            <a:r>
              <a:rPr kumimoji="1" lang="zh-CN" altLang="en-US" sz="1400" dirty="0"/>
              <a:t>中的每一个</a:t>
            </a:r>
            <a:r>
              <a:rPr kumimoji="1" lang="en-US" altLang="zh-CN" sz="1400" dirty="0" err="1"/>
              <a:t>s,a,r,s’,t</a:t>
            </a:r>
            <a:endParaRPr kumimoji="1" lang="zh-CN" altLang="en-US" sz="1400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C0433615-F580-A6F5-2E8E-B11D67D8B429}"/>
              </a:ext>
            </a:extLst>
          </p:cNvPr>
          <p:cNvSpPr/>
          <p:nvPr/>
        </p:nvSpPr>
        <p:spPr>
          <a:xfrm>
            <a:off x="5422330" y="2308138"/>
            <a:ext cx="1114649" cy="1231488"/>
          </a:xfrm>
          <a:prstGeom prst="roundRect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Target=r</a:t>
            </a:r>
            <a:endParaRPr kumimoji="1" lang="zh-CN" altLang="en-US" sz="1400" dirty="0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3D233C99-1FB6-FAAA-5E5D-3F28ED7D91DE}"/>
              </a:ext>
            </a:extLst>
          </p:cNvPr>
          <p:cNvSpPr/>
          <p:nvPr/>
        </p:nvSpPr>
        <p:spPr>
          <a:xfrm>
            <a:off x="8712912" y="2757961"/>
            <a:ext cx="1343948" cy="1401096"/>
          </a:xfrm>
          <a:prstGeom prst="roundRect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计算误差</a:t>
            </a:r>
            <a:r>
              <a:rPr kumimoji="1" lang="en-US" altLang="zh-CN" sz="1400" dirty="0"/>
              <a:t>L=(Q(</a:t>
            </a:r>
            <a:r>
              <a:rPr kumimoji="1" lang="en-US" altLang="zh-CN" sz="1400" dirty="0" err="1"/>
              <a:t>s,a</a:t>
            </a:r>
            <a:r>
              <a:rPr kumimoji="1" lang="en-US" altLang="zh-CN" sz="1400" dirty="0"/>
              <a:t>)-Target)</a:t>
            </a:r>
            <a:r>
              <a:rPr kumimoji="1" lang="en-US" altLang="zh-CN" sz="1400" baseline="30000" dirty="0"/>
              <a:t>2</a:t>
            </a:r>
            <a:endParaRPr kumimoji="1" lang="zh-CN" altLang="en-US" sz="1400" baseline="30000" dirty="0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A6D88303-90D1-951E-8D5F-C183CA328ABC}"/>
              </a:ext>
            </a:extLst>
          </p:cNvPr>
          <p:cNvSpPr/>
          <p:nvPr/>
        </p:nvSpPr>
        <p:spPr>
          <a:xfrm>
            <a:off x="1855220" y="2743209"/>
            <a:ext cx="1343948" cy="1415844"/>
          </a:xfrm>
          <a:prstGeom prst="roundRect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从</a:t>
            </a:r>
            <a:r>
              <a:rPr kumimoji="1" lang="en-US" altLang="zh-CN" sz="1400" dirty="0"/>
              <a:t>D</a:t>
            </a:r>
            <a:r>
              <a:rPr kumimoji="1" lang="zh-CN" altLang="en-US" sz="1400" dirty="0"/>
              <a:t>中随机抽取出一个</a:t>
            </a:r>
            <a:r>
              <a:rPr kumimoji="1" lang="en-US" altLang="zh-CN" sz="1400" dirty="0"/>
              <a:t>mini-batch: (S,A,R,S’,T)</a:t>
            </a:r>
            <a:endParaRPr kumimoji="1" lang="zh-CN" altLang="en-US" sz="1400" dirty="0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A90DA626-27C1-B83E-E0B9-A99CB06A3B97}"/>
              </a:ext>
            </a:extLst>
          </p:cNvPr>
          <p:cNvCxnSpPr>
            <a:stCxn id="10" idx="3"/>
            <a:endCxn id="5" idx="1"/>
          </p:cNvCxnSpPr>
          <p:nvPr/>
        </p:nvCxnSpPr>
        <p:spPr>
          <a:xfrm flipV="1">
            <a:off x="3199168" y="3451128"/>
            <a:ext cx="574416" cy="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A009099B-2D99-CD92-7276-61314DD7544C}"/>
              </a:ext>
            </a:extLst>
          </p:cNvPr>
          <p:cNvCxnSpPr>
            <a:stCxn id="5" idx="3"/>
          </p:cNvCxnSpPr>
          <p:nvPr/>
        </p:nvCxnSpPr>
        <p:spPr>
          <a:xfrm flipV="1">
            <a:off x="4789993" y="2936924"/>
            <a:ext cx="632337" cy="5142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>
            <a:extLst>
              <a:ext uri="{FF2B5EF4-FFF2-40B4-BE49-F238E27FC236}">
                <a16:creationId xmlns:a16="http://schemas.microsoft.com/office/drawing/2014/main" id="{9A5B0D40-50FF-546A-0C80-BC4E0DDB2A1F}"/>
              </a:ext>
            </a:extLst>
          </p:cNvPr>
          <p:cNvCxnSpPr>
            <a:stCxn id="23" idx="2"/>
            <a:endCxn id="10" idx="2"/>
          </p:cNvCxnSpPr>
          <p:nvPr/>
        </p:nvCxnSpPr>
        <p:spPr>
          <a:xfrm rot="5400000">
            <a:off x="6809138" y="-130268"/>
            <a:ext cx="7378" cy="8571265"/>
          </a:xfrm>
          <a:prstGeom prst="bentConnector3">
            <a:avLst>
              <a:gd name="adj1" fmla="val 20650610"/>
            </a:avLst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104F7C9C-E358-2060-4730-689F89000A06}"/>
              </a:ext>
            </a:extLst>
          </p:cNvPr>
          <p:cNvCxnSpPr>
            <a:stCxn id="4" idx="3"/>
            <a:endCxn id="10" idx="1"/>
          </p:cNvCxnSpPr>
          <p:nvPr/>
        </p:nvCxnSpPr>
        <p:spPr>
          <a:xfrm>
            <a:off x="1260982" y="3451131"/>
            <a:ext cx="5942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7B96D5C4-80E5-183A-D33F-C7875525722A}"/>
              </a:ext>
            </a:extLst>
          </p:cNvPr>
          <p:cNvCxnSpPr/>
          <p:nvPr/>
        </p:nvCxnSpPr>
        <p:spPr>
          <a:xfrm>
            <a:off x="4789992" y="3482631"/>
            <a:ext cx="632338" cy="6469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5CED372C-C6C6-CC48-8904-015D0AAAD13E}"/>
              </a:ext>
            </a:extLst>
          </p:cNvPr>
          <p:cNvSpPr txBox="1"/>
          <p:nvPr/>
        </p:nvSpPr>
        <p:spPr>
          <a:xfrm>
            <a:off x="4897995" y="2776392"/>
            <a:ext cx="23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T</a:t>
            </a:r>
            <a:endParaRPr kumimoji="1" lang="zh-CN" altLang="en-US" sz="14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D532AEF-3919-5020-A92F-767A838FFF16}"/>
              </a:ext>
            </a:extLst>
          </p:cNvPr>
          <p:cNvSpPr txBox="1"/>
          <p:nvPr/>
        </p:nvSpPr>
        <p:spPr>
          <a:xfrm>
            <a:off x="4692560" y="4094373"/>
            <a:ext cx="729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Not T</a:t>
            </a:r>
            <a:endParaRPr kumimoji="1" lang="zh-CN" altLang="en-US" sz="1400" dirty="0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2C5179CA-3658-EC2E-EF21-B5CA6E496CE1}"/>
              </a:ext>
            </a:extLst>
          </p:cNvPr>
          <p:cNvSpPr/>
          <p:nvPr/>
        </p:nvSpPr>
        <p:spPr>
          <a:xfrm>
            <a:off x="5409035" y="3687428"/>
            <a:ext cx="1321536" cy="1231488"/>
          </a:xfrm>
          <a:prstGeom prst="roundRect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将</a:t>
            </a:r>
            <a:r>
              <a:rPr kumimoji="1" lang="en-US" altLang="zh-CN" sz="1400" dirty="0"/>
              <a:t>s’</a:t>
            </a:r>
            <a:r>
              <a:rPr kumimoji="1" lang="zh-CN" altLang="en-US" sz="1400" dirty="0"/>
              <a:t>送入神经网络得出</a:t>
            </a:r>
            <a:r>
              <a:rPr kumimoji="1" lang="en-US" altLang="zh-CN" sz="1400" dirty="0" err="1"/>
              <a:t>maxQ</a:t>
            </a:r>
            <a:r>
              <a:rPr kumimoji="1" lang="en-US" altLang="zh-CN" sz="1400" dirty="0"/>
              <a:t>(</a:t>
            </a:r>
            <a:r>
              <a:rPr kumimoji="1" lang="en-US" altLang="zh-CN" sz="1400" dirty="0" err="1"/>
              <a:t>s’,a</a:t>
            </a:r>
            <a:r>
              <a:rPr kumimoji="1" lang="en-US" altLang="zh-CN" sz="1400" dirty="0"/>
              <a:t>’)</a:t>
            </a:r>
            <a:endParaRPr kumimoji="1" lang="zh-CN" altLang="en-US" sz="1400" dirty="0"/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4722D564-3EAF-2DFE-76B7-0C6A70BB7A65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 flipV="1">
            <a:off x="6730571" y="4298614"/>
            <a:ext cx="478382" cy="4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09A937CB-4144-02E6-9877-C4C90E8B469C}"/>
              </a:ext>
            </a:extLst>
          </p:cNvPr>
          <p:cNvSpPr/>
          <p:nvPr/>
        </p:nvSpPr>
        <p:spPr>
          <a:xfrm>
            <a:off x="7208953" y="3707808"/>
            <a:ext cx="1308241" cy="1181612"/>
          </a:xfrm>
          <a:prstGeom prst="roundRect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Target=r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+</a:t>
            </a:r>
            <a:r>
              <a:rPr kumimoji="1" lang="en-US" altLang="zh-CN" sz="1400" dirty="0" err="1"/>
              <a:t>ϒ</a:t>
            </a:r>
            <a:r>
              <a:rPr kumimoji="1" lang="zh-CN" altLang="en-US" sz="1400" dirty="0"/>
              <a:t> </a:t>
            </a:r>
            <a:r>
              <a:rPr kumimoji="1" lang="en-US" altLang="zh-CN" sz="1400" dirty="0" err="1"/>
              <a:t>maxQ</a:t>
            </a:r>
            <a:r>
              <a:rPr kumimoji="1" lang="en-US" altLang="zh-CN" sz="1400" dirty="0"/>
              <a:t>(</a:t>
            </a:r>
            <a:r>
              <a:rPr kumimoji="1" lang="en-US" altLang="zh-CN" sz="1400" dirty="0" err="1"/>
              <a:t>s’,a</a:t>
            </a:r>
            <a:r>
              <a:rPr kumimoji="1" lang="en-US" altLang="zh-CN" sz="1400" dirty="0"/>
              <a:t>’)</a:t>
            </a:r>
            <a:endParaRPr kumimoji="1" lang="zh-CN" altLang="en-US" sz="1400" dirty="0"/>
          </a:p>
        </p:txBody>
      </p:sp>
      <p:cxnSp>
        <p:nvCxnSpPr>
          <p:cNvPr id="21" name="肘形连接符 20">
            <a:extLst>
              <a:ext uri="{FF2B5EF4-FFF2-40B4-BE49-F238E27FC236}">
                <a16:creationId xmlns:a16="http://schemas.microsoft.com/office/drawing/2014/main" id="{1C84EF9D-D450-6A8C-1B15-C78981CDD545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6536979" y="2923882"/>
            <a:ext cx="2175933" cy="53462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>
            <a:extLst>
              <a:ext uri="{FF2B5EF4-FFF2-40B4-BE49-F238E27FC236}">
                <a16:creationId xmlns:a16="http://schemas.microsoft.com/office/drawing/2014/main" id="{6DFB33DC-1216-BEF7-36E6-70D1922D444C}"/>
              </a:ext>
            </a:extLst>
          </p:cNvPr>
          <p:cNvCxnSpPr>
            <a:stCxn id="20" idx="3"/>
            <a:endCxn id="9" idx="1"/>
          </p:cNvCxnSpPr>
          <p:nvPr/>
        </p:nvCxnSpPr>
        <p:spPr>
          <a:xfrm flipV="1">
            <a:off x="8517194" y="3458509"/>
            <a:ext cx="195718" cy="84010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38635A10-CBF8-D7F9-A644-8EEF182FC5ED}"/>
              </a:ext>
            </a:extLst>
          </p:cNvPr>
          <p:cNvSpPr/>
          <p:nvPr/>
        </p:nvSpPr>
        <p:spPr>
          <a:xfrm>
            <a:off x="10389142" y="2750579"/>
            <a:ext cx="1418634" cy="1401096"/>
          </a:xfrm>
          <a:prstGeom prst="roundRect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err="1"/>
              <a:t>L.backward</a:t>
            </a:r>
            <a:r>
              <a:rPr kumimoji="1" lang="en-US" altLang="zh-CN" sz="1400" dirty="0"/>
              <a:t>()</a:t>
            </a:r>
            <a:endParaRPr kumimoji="1" lang="en-US" altLang="zh-CN" sz="1400" baseline="30000" dirty="0"/>
          </a:p>
          <a:p>
            <a:pPr algn="ctr"/>
            <a:r>
              <a:rPr kumimoji="1" lang="en-US" altLang="zh-CN" sz="1400" dirty="0" err="1"/>
              <a:t>Optimizer.step</a:t>
            </a:r>
            <a:r>
              <a:rPr kumimoji="1" lang="en-US" altLang="zh-CN" sz="1400" dirty="0"/>
              <a:t>()</a:t>
            </a: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AEA1A072-309B-CAD9-60D5-17EBFEE2F5D6}"/>
              </a:ext>
            </a:extLst>
          </p:cNvPr>
          <p:cNvCxnSpPr>
            <a:stCxn id="9" idx="3"/>
            <a:endCxn id="23" idx="1"/>
          </p:cNvCxnSpPr>
          <p:nvPr/>
        </p:nvCxnSpPr>
        <p:spPr>
          <a:xfrm flipV="1">
            <a:off x="10056860" y="3451127"/>
            <a:ext cx="332282" cy="73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1739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pic>
        <p:nvPicPr>
          <p:cNvPr id="2" name="内容占位符 3">
            <a:extLst>
              <a:ext uri="{FF2B5EF4-FFF2-40B4-BE49-F238E27FC236}">
                <a16:creationId xmlns:a16="http://schemas.microsoft.com/office/drawing/2014/main" id="{FAACB530-CC46-9DFF-8BDA-6F4AB223C05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456543" y="436469"/>
            <a:ext cx="7298017" cy="5061872"/>
          </a:xfrm>
          <a:prstGeom prst="rect">
            <a:avLst/>
          </a:prstGeom>
          <a:ln>
            <a:noFill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84389C3-FC45-AB1F-4567-D59D96CEEEEC}"/>
              </a:ext>
            </a:extLst>
          </p:cNvPr>
          <p:cNvSpPr txBox="1"/>
          <p:nvPr/>
        </p:nvSpPr>
        <p:spPr>
          <a:xfrm>
            <a:off x="635619" y="6246468"/>
            <a:ext cx="718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Human-level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control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through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deep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reinforcement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learning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https://www.nature.com/articles/nature14236</a:t>
            </a:r>
            <a:endParaRPr lang="e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35716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84389C3-FC45-AB1F-4567-D59D96CEEEEC}"/>
              </a:ext>
            </a:extLst>
          </p:cNvPr>
          <p:cNvSpPr txBox="1"/>
          <p:nvPr/>
        </p:nvSpPr>
        <p:spPr>
          <a:xfrm>
            <a:off x="635619" y="6246468"/>
            <a:ext cx="718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Human-level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control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through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deep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reinforcement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learning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https://www.nature.com/articles/nature14236</a:t>
            </a:r>
            <a:endParaRPr lang="e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DFBD655-8D96-6FE4-3756-14499D21E73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795954" y="1253331"/>
            <a:ext cx="7942754" cy="435133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22979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Emergent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Abilities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84389C3-FC45-AB1F-4567-D59D96CEEEEC}"/>
              </a:ext>
            </a:extLst>
          </p:cNvPr>
          <p:cNvSpPr txBox="1"/>
          <p:nvPr/>
        </p:nvSpPr>
        <p:spPr>
          <a:xfrm>
            <a:off x="635619" y="6246468"/>
            <a:ext cx="718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Human-level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control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through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deep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reinforcement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learning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https://www.nature.com/articles/nature14236</a:t>
            </a:r>
            <a:endParaRPr lang="e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内容占位符 3">
            <a:extLst>
              <a:ext uri="{FF2B5EF4-FFF2-40B4-BE49-F238E27FC236}">
                <a16:creationId xmlns:a16="http://schemas.microsoft.com/office/drawing/2014/main" id="{8E8D051B-95FF-1A52-3301-634CB63F11D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9367" y="1253331"/>
            <a:ext cx="7665865" cy="435133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44943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Visualization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84389C3-FC45-AB1F-4567-D59D96CEEEEC}"/>
              </a:ext>
            </a:extLst>
          </p:cNvPr>
          <p:cNvSpPr txBox="1"/>
          <p:nvPr/>
        </p:nvSpPr>
        <p:spPr>
          <a:xfrm>
            <a:off x="635619" y="6246468"/>
            <a:ext cx="718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Human-level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control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through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deep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reinforcement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learning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https://www.nature.com/articles/nature14236</a:t>
            </a:r>
            <a:endParaRPr lang="e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2">
            <a:extLst>
              <a:ext uri="{FF2B5EF4-FFF2-40B4-BE49-F238E27FC236}">
                <a16:creationId xmlns:a16="http://schemas.microsoft.com/office/drawing/2014/main" id="{8ACD0DCD-F486-E30A-B309-8916F0361EE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5183" y="551151"/>
            <a:ext cx="6395165" cy="5327085"/>
          </a:xfrm>
          <a:prstGeom prst="rect">
            <a:avLst/>
          </a:prstGeom>
          <a:ln>
            <a:noFill/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25FFD26-3620-60EC-ACBA-E5ADF2B83843}"/>
              </a:ext>
            </a:extLst>
          </p:cNvPr>
          <p:cNvSpPr txBox="1"/>
          <p:nvPr/>
        </p:nvSpPr>
        <p:spPr>
          <a:xfrm>
            <a:off x="3053321" y="5137041"/>
            <a:ext cx="1881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dirty="0"/>
              <a:t>蓝色：人类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/>
              <a:t>橙色：机器</a:t>
            </a:r>
          </a:p>
        </p:txBody>
      </p:sp>
    </p:spTree>
    <p:extLst>
      <p:ext uri="{BB962C8B-B14F-4D97-AF65-F5344CB8AC3E}">
        <p14:creationId xmlns:p14="http://schemas.microsoft.com/office/powerpoint/2010/main" val="13153808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DQN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AGI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图片 66">
            <a:extLst>
              <a:ext uri="{FF2B5EF4-FFF2-40B4-BE49-F238E27FC236}">
                <a16:creationId xmlns:a16="http://schemas.microsoft.com/office/drawing/2014/main" id="{BF69EAE7-F8D7-BDBE-F8BA-D082DB6FC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99EAE5D-F745-BD28-FA81-E5EBFF097F0F}"/>
              </a:ext>
            </a:extLst>
          </p:cNvPr>
          <p:cNvSpPr/>
          <p:nvPr/>
        </p:nvSpPr>
        <p:spPr>
          <a:xfrm>
            <a:off x="724828" y="1974689"/>
            <a:ext cx="110929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b="1" dirty="0">
                <a:solidFill>
                  <a:srgbClr val="222222"/>
                </a:solidFill>
                <a:latin typeface="Arial" charset="0"/>
              </a:rPr>
              <a:t>Artificial general intelligence</a:t>
            </a:r>
            <a:r>
              <a:rPr lang="en-US" altLang="zh-CN" dirty="0">
                <a:solidFill>
                  <a:srgbClr val="222222"/>
                </a:solidFill>
                <a:latin typeface="Arial" charset="0"/>
              </a:rPr>
              <a:t> (</a:t>
            </a:r>
            <a:r>
              <a:rPr lang="en-US" altLang="zh-CN" b="1" dirty="0">
                <a:solidFill>
                  <a:srgbClr val="222222"/>
                </a:solidFill>
                <a:latin typeface="Arial" charset="0"/>
              </a:rPr>
              <a:t>AGI</a:t>
            </a:r>
            <a:r>
              <a:rPr lang="en-US" altLang="zh-CN" dirty="0">
                <a:solidFill>
                  <a:srgbClr val="222222"/>
                </a:solidFill>
                <a:latin typeface="Arial" charset="0"/>
              </a:rPr>
              <a:t>) is the intelligence of a machine that could successfully </a:t>
            </a:r>
            <a:r>
              <a:rPr lang="en-US" altLang="zh-CN" dirty="0">
                <a:solidFill>
                  <a:srgbClr val="FF0000"/>
                </a:solidFill>
                <a:latin typeface="Arial" charset="0"/>
              </a:rPr>
              <a:t>perform any intellectual task that a </a:t>
            </a:r>
            <a:r>
              <a:rPr lang="en-US" altLang="zh-CN" dirty="0">
                <a:solidFill>
                  <a:srgbClr val="FF0000"/>
                </a:solidFill>
                <a:latin typeface="Arial" charset="0"/>
                <a:hlinkClick r:id="rId4" tooltip="Huma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human</a:t>
            </a:r>
            <a:r>
              <a:rPr lang="en-US" altLang="zh-CN" dirty="0">
                <a:solidFill>
                  <a:srgbClr val="FF0000"/>
                </a:solidFill>
                <a:latin typeface="Arial" charset="0"/>
              </a:rPr>
              <a:t> being can</a:t>
            </a:r>
            <a:r>
              <a:rPr lang="en-US" altLang="zh-CN" dirty="0">
                <a:solidFill>
                  <a:srgbClr val="222222"/>
                </a:solidFill>
                <a:latin typeface="Arial" charset="0"/>
              </a:rPr>
              <a:t>. </a:t>
            </a:r>
            <a:endParaRPr lang="zh-CN" altLang="en-US" dirty="0">
              <a:solidFill>
                <a:srgbClr val="222222"/>
              </a:solidFill>
              <a:latin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DQN</a:t>
            </a:r>
            <a:r>
              <a:rPr lang="zh-CN" altLang="en-US" dirty="0"/>
              <a:t>可以看作游戏世界中的</a:t>
            </a:r>
            <a:r>
              <a:rPr lang="en-US" altLang="zh-CN" dirty="0"/>
              <a:t>AGI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2C73D8E-86F0-1DCE-64AD-8899650766BE}"/>
              </a:ext>
            </a:extLst>
          </p:cNvPr>
          <p:cNvSpPr txBox="1"/>
          <p:nvPr/>
        </p:nvSpPr>
        <p:spPr>
          <a:xfrm>
            <a:off x="635619" y="6246468"/>
            <a:ext cx="718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Human-level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control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through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deep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reinforcement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learning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https://www.nature.com/articles/nature14236</a:t>
            </a:r>
            <a:endParaRPr lang="e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611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Some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Cases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775D885-E4B6-3B7F-CC94-95DEA4AA1B6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49AF619-3DB6-5B25-7FE8-797B85365D4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238" y="2217081"/>
            <a:ext cx="3615558" cy="271166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64F187F9-75B3-8AA3-CA14-EDA339D42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4734" y="2217081"/>
            <a:ext cx="2495826" cy="274750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5EF5D6C-7D62-A7B5-6327-78C3B61A1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621" y="2352840"/>
            <a:ext cx="4292600" cy="257591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C5A5B1B-5F25-1CE6-034F-C1E2E2DF19D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2746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DCACDF7B-134E-25AB-056A-18C1B2353D3E}"/>
              </a:ext>
            </a:extLst>
          </p:cNvPr>
          <p:cNvSpPr txBox="1">
            <a:spLocks/>
          </p:cNvSpPr>
          <p:nvPr/>
        </p:nvSpPr>
        <p:spPr>
          <a:xfrm>
            <a:off x="814039" y="1493270"/>
            <a:ext cx="10823970" cy="38714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Basic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Notions</a:t>
            </a:r>
          </a:p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AlphaGo</a:t>
            </a:r>
          </a:p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Deep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Q-Learning</a:t>
            </a:r>
          </a:p>
          <a:p>
            <a:r>
              <a:rPr kumimoji="1" lang="en-US" altLang="zh-CN" sz="2000" dirty="0">
                <a:solidFill>
                  <a:srgbClr val="FF0000"/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Causal</a:t>
            </a:r>
            <a:r>
              <a:rPr kumimoji="1"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Reinforcement</a:t>
            </a:r>
            <a:r>
              <a:rPr kumimoji="1"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Learning</a:t>
            </a:r>
          </a:p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World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Models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3CDE3C3-A45C-E902-9E5A-5ACD5EC77770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043058-892E-854C-94F0-2A92754F4E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58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Causality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Intervention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C3CDE3C3-A45C-E902-9E5A-5ACD5EC77770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503059-F68F-A268-7D66-26FB1E489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399" y="2555316"/>
            <a:ext cx="5375879" cy="2270495"/>
          </a:xfrm>
          <a:prstGeom prst="rect">
            <a:avLst/>
          </a:prstGeom>
        </p:spPr>
      </p:pic>
      <p:sp>
        <p:nvSpPr>
          <p:cNvPr id="37" name="椭圆 36">
            <a:extLst>
              <a:ext uri="{FF2B5EF4-FFF2-40B4-BE49-F238E27FC236}">
                <a16:creationId xmlns:a16="http://schemas.microsoft.com/office/drawing/2014/main" id="{6833238A-E95B-8399-CE67-1CCCD792CF7C}"/>
              </a:ext>
            </a:extLst>
          </p:cNvPr>
          <p:cNvSpPr/>
          <p:nvPr/>
        </p:nvSpPr>
        <p:spPr>
          <a:xfrm>
            <a:off x="1888972" y="2137288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28BF6F00-9041-05E2-EF9E-EE0D8D09A0D1}"/>
              </a:ext>
            </a:extLst>
          </p:cNvPr>
          <p:cNvSpPr/>
          <p:nvPr/>
        </p:nvSpPr>
        <p:spPr>
          <a:xfrm>
            <a:off x="3737949" y="2137288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0DA589D2-C329-A461-BA1F-4753D02F5803}"/>
              </a:ext>
            </a:extLst>
          </p:cNvPr>
          <p:cNvSpPr/>
          <p:nvPr/>
        </p:nvSpPr>
        <p:spPr>
          <a:xfrm>
            <a:off x="2864332" y="3305841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C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2A117B63-E5F3-00EE-C0D3-CF99056EF792}"/>
              </a:ext>
            </a:extLst>
          </p:cNvPr>
          <p:cNvSpPr/>
          <p:nvPr/>
        </p:nvSpPr>
        <p:spPr>
          <a:xfrm>
            <a:off x="2864332" y="4650774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D33C676B-951A-60AC-0465-A18B19DB58A3}"/>
              </a:ext>
            </a:extLst>
          </p:cNvPr>
          <p:cNvSpPr/>
          <p:nvPr/>
        </p:nvSpPr>
        <p:spPr>
          <a:xfrm>
            <a:off x="1404848" y="3872769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492A0AE3-8B04-C2F6-06CC-060AB49DC88A}"/>
              </a:ext>
            </a:extLst>
          </p:cNvPr>
          <p:cNvCxnSpPr>
            <a:cxnSpLocks/>
            <a:stCxn id="37" idx="6"/>
            <a:endCxn id="38" idx="2"/>
          </p:cNvCxnSpPr>
          <p:nvPr/>
        </p:nvCxnSpPr>
        <p:spPr>
          <a:xfrm>
            <a:off x="2455900" y="2420752"/>
            <a:ext cx="12820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75886D84-3F0A-D88F-7276-88D4E79AF997}"/>
              </a:ext>
            </a:extLst>
          </p:cNvPr>
          <p:cNvCxnSpPr>
            <a:cxnSpLocks/>
            <a:stCxn id="37" idx="5"/>
            <a:endCxn id="39" idx="1"/>
          </p:cNvCxnSpPr>
          <p:nvPr/>
        </p:nvCxnSpPr>
        <p:spPr>
          <a:xfrm>
            <a:off x="2372875" y="2621191"/>
            <a:ext cx="574482" cy="7676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9585AC5F-C477-3973-2AA1-D38BFE808D2A}"/>
              </a:ext>
            </a:extLst>
          </p:cNvPr>
          <p:cNvCxnSpPr>
            <a:cxnSpLocks/>
            <a:stCxn id="38" idx="4"/>
            <a:endCxn id="39" idx="7"/>
          </p:cNvCxnSpPr>
          <p:nvPr/>
        </p:nvCxnSpPr>
        <p:spPr>
          <a:xfrm flipH="1">
            <a:off x="3348235" y="2704216"/>
            <a:ext cx="673178" cy="6846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2D8C691A-C6DF-CDEA-E189-801794D53FFC}"/>
              </a:ext>
            </a:extLst>
          </p:cNvPr>
          <p:cNvCxnSpPr>
            <a:cxnSpLocks/>
            <a:stCxn id="41" idx="5"/>
            <a:endCxn id="40" idx="2"/>
          </p:cNvCxnSpPr>
          <p:nvPr/>
        </p:nvCxnSpPr>
        <p:spPr>
          <a:xfrm>
            <a:off x="1888751" y="4356672"/>
            <a:ext cx="975581" cy="577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EB82E22F-F49E-9887-797D-D022011707A1}"/>
              </a:ext>
            </a:extLst>
          </p:cNvPr>
          <p:cNvCxnSpPr>
            <a:cxnSpLocks/>
            <a:stCxn id="39" idx="4"/>
            <a:endCxn id="40" idx="0"/>
          </p:cNvCxnSpPr>
          <p:nvPr/>
        </p:nvCxnSpPr>
        <p:spPr>
          <a:xfrm>
            <a:off x="3147796" y="3872769"/>
            <a:ext cx="0" cy="778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图片 46">
            <a:extLst>
              <a:ext uri="{FF2B5EF4-FFF2-40B4-BE49-F238E27FC236}">
                <a16:creationId xmlns:a16="http://schemas.microsoft.com/office/drawing/2014/main" id="{CB4117F9-6FF9-D9DA-E095-4A71BBAFBA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8929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Causality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Intervention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C3CDE3C3-A45C-E902-9E5A-5ACD5EC77770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503059-F68F-A268-7D66-26FB1E489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399" y="2555316"/>
            <a:ext cx="5375879" cy="2270495"/>
          </a:xfrm>
          <a:prstGeom prst="rect">
            <a:avLst/>
          </a:prstGeom>
        </p:spPr>
      </p:pic>
      <p:sp>
        <p:nvSpPr>
          <p:cNvPr id="37" name="椭圆 36">
            <a:extLst>
              <a:ext uri="{FF2B5EF4-FFF2-40B4-BE49-F238E27FC236}">
                <a16:creationId xmlns:a16="http://schemas.microsoft.com/office/drawing/2014/main" id="{6833238A-E95B-8399-CE67-1CCCD792CF7C}"/>
              </a:ext>
            </a:extLst>
          </p:cNvPr>
          <p:cNvSpPr/>
          <p:nvPr/>
        </p:nvSpPr>
        <p:spPr>
          <a:xfrm>
            <a:off x="1888972" y="2137288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28BF6F00-9041-05E2-EF9E-EE0D8D09A0D1}"/>
              </a:ext>
            </a:extLst>
          </p:cNvPr>
          <p:cNvSpPr/>
          <p:nvPr/>
        </p:nvSpPr>
        <p:spPr>
          <a:xfrm>
            <a:off x="3737949" y="2137288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0DA589D2-C329-A461-BA1F-4753D02F5803}"/>
              </a:ext>
            </a:extLst>
          </p:cNvPr>
          <p:cNvSpPr/>
          <p:nvPr/>
        </p:nvSpPr>
        <p:spPr>
          <a:xfrm>
            <a:off x="2864332" y="3305841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C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2A117B63-E5F3-00EE-C0D3-CF99056EF792}"/>
              </a:ext>
            </a:extLst>
          </p:cNvPr>
          <p:cNvSpPr/>
          <p:nvPr/>
        </p:nvSpPr>
        <p:spPr>
          <a:xfrm>
            <a:off x="2864332" y="4650774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D33C676B-951A-60AC-0465-A18B19DB58A3}"/>
              </a:ext>
            </a:extLst>
          </p:cNvPr>
          <p:cNvSpPr/>
          <p:nvPr/>
        </p:nvSpPr>
        <p:spPr>
          <a:xfrm>
            <a:off x="1404848" y="3872769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492A0AE3-8B04-C2F6-06CC-060AB49DC88A}"/>
              </a:ext>
            </a:extLst>
          </p:cNvPr>
          <p:cNvCxnSpPr>
            <a:cxnSpLocks/>
            <a:stCxn id="37" idx="6"/>
            <a:endCxn id="38" idx="2"/>
          </p:cNvCxnSpPr>
          <p:nvPr/>
        </p:nvCxnSpPr>
        <p:spPr>
          <a:xfrm>
            <a:off x="2455900" y="2420752"/>
            <a:ext cx="12820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75886D84-3F0A-D88F-7276-88D4E79AF997}"/>
              </a:ext>
            </a:extLst>
          </p:cNvPr>
          <p:cNvCxnSpPr>
            <a:cxnSpLocks/>
            <a:stCxn id="37" idx="5"/>
            <a:endCxn id="39" idx="1"/>
          </p:cNvCxnSpPr>
          <p:nvPr/>
        </p:nvCxnSpPr>
        <p:spPr>
          <a:xfrm>
            <a:off x="2372875" y="2621191"/>
            <a:ext cx="574482" cy="7676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9585AC5F-C477-3973-2AA1-D38BFE808D2A}"/>
              </a:ext>
            </a:extLst>
          </p:cNvPr>
          <p:cNvCxnSpPr>
            <a:cxnSpLocks/>
            <a:stCxn id="38" idx="4"/>
            <a:endCxn id="39" idx="7"/>
          </p:cNvCxnSpPr>
          <p:nvPr/>
        </p:nvCxnSpPr>
        <p:spPr>
          <a:xfrm flipH="1">
            <a:off x="3348235" y="2704216"/>
            <a:ext cx="673178" cy="6846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2D8C691A-C6DF-CDEA-E189-801794D53FFC}"/>
              </a:ext>
            </a:extLst>
          </p:cNvPr>
          <p:cNvCxnSpPr>
            <a:cxnSpLocks/>
            <a:stCxn id="41" idx="5"/>
            <a:endCxn id="40" idx="2"/>
          </p:cNvCxnSpPr>
          <p:nvPr/>
        </p:nvCxnSpPr>
        <p:spPr>
          <a:xfrm>
            <a:off x="1888751" y="4356672"/>
            <a:ext cx="975581" cy="577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EB82E22F-F49E-9887-797D-D022011707A1}"/>
              </a:ext>
            </a:extLst>
          </p:cNvPr>
          <p:cNvCxnSpPr>
            <a:cxnSpLocks/>
            <a:stCxn id="39" idx="4"/>
            <a:endCxn id="40" idx="0"/>
          </p:cNvCxnSpPr>
          <p:nvPr/>
        </p:nvCxnSpPr>
        <p:spPr>
          <a:xfrm>
            <a:off x="3147796" y="3872769"/>
            <a:ext cx="0" cy="778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右箭头 1">
            <a:extLst>
              <a:ext uri="{FF2B5EF4-FFF2-40B4-BE49-F238E27FC236}">
                <a16:creationId xmlns:a16="http://schemas.microsoft.com/office/drawing/2014/main" id="{1937FFD9-85C6-0A27-E919-DD6A1255EECE}"/>
              </a:ext>
            </a:extLst>
          </p:cNvPr>
          <p:cNvSpPr/>
          <p:nvPr/>
        </p:nvSpPr>
        <p:spPr>
          <a:xfrm rot="10800000">
            <a:off x="4723526" y="3180586"/>
            <a:ext cx="1188720" cy="2082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985F56D-CB75-0D0F-9758-93AE90573C7D}"/>
              </a:ext>
            </a:extLst>
          </p:cNvPr>
          <p:cNvSpPr txBox="1"/>
          <p:nvPr/>
        </p:nvSpPr>
        <p:spPr>
          <a:xfrm>
            <a:off x="4033627" y="3657882"/>
            <a:ext cx="2568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Interaction,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Intervention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6FAA36D-2BE6-B053-18E2-0BF0DC944C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872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Causality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Intervention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C3CDE3C3-A45C-E902-9E5A-5ACD5EC77770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503059-F68F-A268-7D66-26FB1E489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399" y="2555316"/>
            <a:ext cx="5375879" cy="2270495"/>
          </a:xfrm>
          <a:prstGeom prst="rect">
            <a:avLst/>
          </a:prstGeom>
        </p:spPr>
      </p:pic>
      <p:sp>
        <p:nvSpPr>
          <p:cNvPr id="37" name="椭圆 36">
            <a:extLst>
              <a:ext uri="{FF2B5EF4-FFF2-40B4-BE49-F238E27FC236}">
                <a16:creationId xmlns:a16="http://schemas.microsoft.com/office/drawing/2014/main" id="{6833238A-E95B-8399-CE67-1CCCD792CF7C}"/>
              </a:ext>
            </a:extLst>
          </p:cNvPr>
          <p:cNvSpPr/>
          <p:nvPr/>
        </p:nvSpPr>
        <p:spPr>
          <a:xfrm>
            <a:off x="1888972" y="2137288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28BF6F00-9041-05E2-EF9E-EE0D8D09A0D1}"/>
              </a:ext>
            </a:extLst>
          </p:cNvPr>
          <p:cNvSpPr/>
          <p:nvPr/>
        </p:nvSpPr>
        <p:spPr>
          <a:xfrm>
            <a:off x="3737949" y="2137288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0DA589D2-C329-A461-BA1F-4753D02F5803}"/>
              </a:ext>
            </a:extLst>
          </p:cNvPr>
          <p:cNvSpPr/>
          <p:nvPr/>
        </p:nvSpPr>
        <p:spPr>
          <a:xfrm>
            <a:off x="2864332" y="3305841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C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2A117B63-E5F3-00EE-C0D3-CF99056EF792}"/>
              </a:ext>
            </a:extLst>
          </p:cNvPr>
          <p:cNvSpPr/>
          <p:nvPr/>
        </p:nvSpPr>
        <p:spPr>
          <a:xfrm>
            <a:off x="2864332" y="4650774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D33C676B-951A-60AC-0465-A18B19DB58A3}"/>
              </a:ext>
            </a:extLst>
          </p:cNvPr>
          <p:cNvSpPr/>
          <p:nvPr/>
        </p:nvSpPr>
        <p:spPr>
          <a:xfrm>
            <a:off x="1404848" y="3872769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492A0AE3-8B04-C2F6-06CC-060AB49DC88A}"/>
              </a:ext>
            </a:extLst>
          </p:cNvPr>
          <p:cNvCxnSpPr>
            <a:cxnSpLocks/>
            <a:stCxn id="37" idx="6"/>
            <a:endCxn id="38" idx="2"/>
          </p:cNvCxnSpPr>
          <p:nvPr/>
        </p:nvCxnSpPr>
        <p:spPr>
          <a:xfrm>
            <a:off x="2455900" y="2420752"/>
            <a:ext cx="12820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75886D84-3F0A-D88F-7276-88D4E79AF997}"/>
              </a:ext>
            </a:extLst>
          </p:cNvPr>
          <p:cNvCxnSpPr>
            <a:cxnSpLocks/>
            <a:stCxn id="37" idx="5"/>
            <a:endCxn id="39" idx="1"/>
          </p:cNvCxnSpPr>
          <p:nvPr/>
        </p:nvCxnSpPr>
        <p:spPr>
          <a:xfrm>
            <a:off x="2372875" y="2621191"/>
            <a:ext cx="574482" cy="7676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9585AC5F-C477-3973-2AA1-D38BFE808D2A}"/>
              </a:ext>
            </a:extLst>
          </p:cNvPr>
          <p:cNvCxnSpPr>
            <a:cxnSpLocks/>
            <a:stCxn id="38" idx="4"/>
            <a:endCxn id="39" idx="7"/>
          </p:cNvCxnSpPr>
          <p:nvPr/>
        </p:nvCxnSpPr>
        <p:spPr>
          <a:xfrm flipH="1">
            <a:off x="3348235" y="2704216"/>
            <a:ext cx="673178" cy="6846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2D8C691A-C6DF-CDEA-E189-801794D53FFC}"/>
              </a:ext>
            </a:extLst>
          </p:cNvPr>
          <p:cNvCxnSpPr>
            <a:cxnSpLocks/>
            <a:stCxn id="41" idx="5"/>
            <a:endCxn id="40" idx="2"/>
          </p:cNvCxnSpPr>
          <p:nvPr/>
        </p:nvCxnSpPr>
        <p:spPr>
          <a:xfrm>
            <a:off x="1888751" y="4356672"/>
            <a:ext cx="975581" cy="577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EB82E22F-F49E-9887-797D-D022011707A1}"/>
              </a:ext>
            </a:extLst>
          </p:cNvPr>
          <p:cNvCxnSpPr>
            <a:cxnSpLocks/>
            <a:stCxn id="39" idx="4"/>
            <a:endCxn id="40" idx="0"/>
          </p:cNvCxnSpPr>
          <p:nvPr/>
        </p:nvCxnSpPr>
        <p:spPr>
          <a:xfrm>
            <a:off x="3147796" y="3872769"/>
            <a:ext cx="0" cy="778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右箭头 1">
            <a:extLst>
              <a:ext uri="{FF2B5EF4-FFF2-40B4-BE49-F238E27FC236}">
                <a16:creationId xmlns:a16="http://schemas.microsoft.com/office/drawing/2014/main" id="{1937FFD9-85C6-0A27-E919-DD6A1255EECE}"/>
              </a:ext>
            </a:extLst>
          </p:cNvPr>
          <p:cNvSpPr/>
          <p:nvPr/>
        </p:nvSpPr>
        <p:spPr>
          <a:xfrm>
            <a:off x="4623781" y="3462618"/>
            <a:ext cx="1188720" cy="2082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985F56D-CB75-0D0F-9758-93AE90573C7D}"/>
              </a:ext>
            </a:extLst>
          </p:cNvPr>
          <p:cNvSpPr txBox="1"/>
          <p:nvPr/>
        </p:nvSpPr>
        <p:spPr>
          <a:xfrm>
            <a:off x="4245319" y="3872483"/>
            <a:ext cx="216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do</a:t>
            </a:r>
            <a:r>
              <a:rPr kumimoji="1" lang="zh-CN" altLang="en-US" dirty="0"/>
              <a:t> </a:t>
            </a:r>
            <a:r>
              <a:rPr kumimoji="1" lang="en-US" altLang="zh-CN" dirty="0"/>
              <a:t>action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21A3CE-AF01-9E14-754B-D34FE898FE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567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708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Reinforcement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Learning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97FAE6BB-CB0A-4BE1-5EAE-B14062B80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10" y="1082799"/>
            <a:ext cx="10421451" cy="501915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58678E5-E166-1CD9-1AF2-20420C6C038F}"/>
              </a:ext>
            </a:extLst>
          </p:cNvPr>
          <p:cNvSpPr txBox="1"/>
          <p:nvPr/>
        </p:nvSpPr>
        <p:spPr>
          <a:xfrm>
            <a:off x="1025910" y="6272698"/>
            <a:ext cx="7483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 err="1"/>
              <a:t>Chaochao</a:t>
            </a:r>
            <a:r>
              <a:rPr lang="en" altLang="zh-CN" dirty="0"/>
              <a:t> Lu, Nov 2023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 err="1"/>
              <a:t>Swarma</a:t>
            </a:r>
            <a:r>
              <a:rPr lang="zh-CN" altLang="en-US" dirty="0"/>
              <a:t> </a:t>
            </a:r>
            <a:r>
              <a:rPr lang="en-US" altLang="zh-CN" dirty="0"/>
              <a:t>Club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85A564F-F5F2-9994-CA2B-BFE729C97E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1210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708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Observational: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off-policy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evaluation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B58678E5-E166-1CD9-1AF2-20420C6C038F}"/>
              </a:ext>
            </a:extLst>
          </p:cNvPr>
          <p:cNvSpPr txBox="1"/>
          <p:nvPr/>
        </p:nvSpPr>
        <p:spPr>
          <a:xfrm>
            <a:off x="1191227" y="6278186"/>
            <a:ext cx="8349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 err="1"/>
              <a:t>Tennenholtz</a:t>
            </a:r>
            <a:r>
              <a:rPr lang="en" altLang="zh-CN" dirty="0"/>
              <a:t> et al. Off-Policy Evaluation in Partially Observable Environments. 2019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8E5D17B-DEB8-3AA9-D0C7-F61CA49DE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27" y="1355708"/>
            <a:ext cx="9434331" cy="463983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B28A0D9-DE93-CB39-1660-22B6D0554B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603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708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Observational: Imitation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Learning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B58678E5-E166-1CD9-1AF2-20420C6C038F}"/>
              </a:ext>
            </a:extLst>
          </p:cNvPr>
          <p:cNvSpPr txBox="1"/>
          <p:nvPr/>
        </p:nvSpPr>
        <p:spPr>
          <a:xfrm>
            <a:off x="1025910" y="6272698"/>
            <a:ext cx="7483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/>
              <a:t>de Hann et al. Causal Confusion in Imitation Learning, 2018</a:t>
            </a:r>
            <a:endParaRPr lang="zh-CN" altLang="en-US" dirty="0"/>
          </a:p>
        </p:txBody>
      </p:sp>
      <p:pic>
        <p:nvPicPr>
          <p:cNvPr id="1026" name="Picture 2" descr="Teaching imitation to children with autism, by QTrobot for autism">
            <a:extLst>
              <a:ext uri="{FF2B5EF4-FFF2-40B4-BE49-F238E27FC236}">
                <a16:creationId xmlns:a16="http://schemas.microsoft.com/office/drawing/2014/main" id="{158F4E24-63F8-84C3-500B-F77435741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29" y="1400706"/>
            <a:ext cx="7301415" cy="438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F8A4A81-DFCC-2358-9E89-1886ECF65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455" y="3429000"/>
            <a:ext cx="3527796" cy="40411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94CF857-28D3-3D0B-04EF-6A3014C0D2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188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708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Interventional: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self-driving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B58678E5-E166-1CD9-1AF2-20420C6C038F}"/>
              </a:ext>
            </a:extLst>
          </p:cNvPr>
          <p:cNvSpPr txBox="1"/>
          <p:nvPr/>
        </p:nvSpPr>
        <p:spPr>
          <a:xfrm>
            <a:off x="1025910" y="6272698"/>
            <a:ext cx="7483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/>
              <a:t>de Hann et al. Causal Confusion in Imitation Learning, 2018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51D382B-9F2D-01A1-C8A6-25B174DAE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19" y="2559420"/>
            <a:ext cx="10677684" cy="296169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5BFF923-8C57-FEFF-0033-26B2B8FBE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613" y="289573"/>
            <a:ext cx="3811768" cy="195037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C2B7526-B64D-4B54-FBA0-48489E26E6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884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708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Interventional: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self-driving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B58678E5-E166-1CD9-1AF2-20420C6C038F}"/>
              </a:ext>
            </a:extLst>
          </p:cNvPr>
          <p:cNvSpPr txBox="1"/>
          <p:nvPr/>
        </p:nvSpPr>
        <p:spPr>
          <a:xfrm>
            <a:off x="1025910" y="6272698"/>
            <a:ext cx="7483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/>
              <a:t>de Hann et al. Causal Confusion in Imitation Learning, 2018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6D2948-93DA-FCBB-AAF3-AC8F4F843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808" y="1801429"/>
            <a:ext cx="4414192" cy="33775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8BF4A53-DCCD-7015-FBEF-EBA926815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001" y="1257987"/>
            <a:ext cx="4591935" cy="39209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3EAEA4A-7E64-A5C0-E455-E6ADD7B6DA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874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708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Counterfactual: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policy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search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B58678E5-E166-1CD9-1AF2-20420C6C038F}"/>
              </a:ext>
            </a:extLst>
          </p:cNvPr>
          <p:cNvSpPr txBox="1"/>
          <p:nvPr/>
        </p:nvSpPr>
        <p:spPr>
          <a:xfrm>
            <a:off x="1025910" y="6272698"/>
            <a:ext cx="8256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 err="1"/>
              <a:t>Buesing</a:t>
            </a:r>
            <a:r>
              <a:rPr lang="en" altLang="zh-CN" dirty="0"/>
              <a:t> et al. </a:t>
            </a:r>
            <a:r>
              <a:rPr lang="en" altLang="zh-CN" dirty="0" err="1"/>
              <a:t>Woulda</a:t>
            </a:r>
            <a:r>
              <a:rPr lang="en" altLang="zh-CN" dirty="0"/>
              <a:t>, </a:t>
            </a:r>
            <a:r>
              <a:rPr lang="en" altLang="zh-CN" dirty="0" err="1"/>
              <a:t>Coulda</a:t>
            </a:r>
            <a:r>
              <a:rPr lang="en" altLang="zh-CN" dirty="0"/>
              <a:t>, </a:t>
            </a:r>
            <a:r>
              <a:rPr lang="en" altLang="zh-CN" dirty="0" err="1"/>
              <a:t>Shoulda</a:t>
            </a:r>
            <a:r>
              <a:rPr lang="en" altLang="zh-CN" dirty="0"/>
              <a:t>: Counterfactually-Guided Policy Search, 2019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E20A279-6E55-A332-2CB9-07FF1E2FA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10" y="1360296"/>
            <a:ext cx="10259406" cy="445291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C31D578-A2AE-FE83-6A77-6B20BDA756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567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Territory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775D885-E4B6-3B7F-CC94-95DEA4AA1B6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E850764-1DA3-8FE2-5354-2560CDEB7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268" y="1308554"/>
            <a:ext cx="4976571" cy="436762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E8114A5-6461-1136-F8E1-ED67FEB942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9680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708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Counterfactual: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policy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search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B58678E5-E166-1CD9-1AF2-20420C6C038F}"/>
              </a:ext>
            </a:extLst>
          </p:cNvPr>
          <p:cNvSpPr txBox="1"/>
          <p:nvPr/>
        </p:nvSpPr>
        <p:spPr>
          <a:xfrm>
            <a:off x="1025910" y="6272698"/>
            <a:ext cx="8256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 err="1"/>
              <a:t>Buesing</a:t>
            </a:r>
            <a:r>
              <a:rPr lang="en" altLang="zh-CN" dirty="0"/>
              <a:t> et al. </a:t>
            </a:r>
            <a:r>
              <a:rPr lang="en" altLang="zh-CN" dirty="0" err="1"/>
              <a:t>Woulda</a:t>
            </a:r>
            <a:r>
              <a:rPr lang="en" altLang="zh-CN" dirty="0"/>
              <a:t>, </a:t>
            </a:r>
            <a:r>
              <a:rPr lang="en" altLang="zh-CN" dirty="0" err="1"/>
              <a:t>Coulda</a:t>
            </a:r>
            <a:r>
              <a:rPr lang="en" altLang="zh-CN" dirty="0"/>
              <a:t>, </a:t>
            </a:r>
            <a:r>
              <a:rPr lang="en" altLang="zh-CN" dirty="0" err="1"/>
              <a:t>Shoulda</a:t>
            </a:r>
            <a:r>
              <a:rPr lang="en" altLang="zh-CN" dirty="0"/>
              <a:t>: Counterfactually-Guided Policy Search, 2019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B73378-EDDF-49CF-CA2B-C045564AB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10" y="1401681"/>
            <a:ext cx="9883093" cy="43473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9B076C7-3B92-DE5A-5051-87B29D67A9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407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708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 Discovery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B58678E5-E166-1CD9-1AF2-20420C6C038F}"/>
              </a:ext>
            </a:extLst>
          </p:cNvPr>
          <p:cNvSpPr txBox="1"/>
          <p:nvPr/>
        </p:nvSpPr>
        <p:spPr>
          <a:xfrm>
            <a:off x="1025910" y="6272698"/>
            <a:ext cx="8256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/>
              <a:t>Zhu S, Ng I, Chen Z. Causal discovery with reinforcement learning, ICLR 2020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3E9F918-E798-CEDF-4B63-629F9E2F7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57" y="1238051"/>
            <a:ext cx="10074212" cy="477935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08CDBA8-8BFA-9B5C-3746-DF48F46936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391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708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 Discovery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B58678E5-E166-1CD9-1AF2-20420C6C038F}"/>
              </a:ext>
            </a:extLst>
          </p:cNvPr>
          <p:cNvSpPr txBox="1"/>
          <p:nvPr/>
        </p:nvSpPr>
        <p:spPr>
          <a:xfrm>
            <a:off x="1025910" y="6272698"/>
            <a:ext cx="8256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/>
              <a:t>Zhu S, Ng I, Chen Z. Causal discovery with reinforcement learning, ICLR 2020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68E1A3-E372-3DD7-6444-30A11B3B9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05" y="1510779"/>
            <a:ext cx="11868937" cy="41607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2B7A4E4-58FD-64A9-5FEE-998CEB0F8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039" y="4443393"/>
            <a:ext cx="3863453" cy="139837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1713CD0-B6F8-DEC5-94EA-FD85FAE52C44}"/>
              </a:ext>
            </a:extLst>
          </p:cNvPr>
          <p:cNvSpPr txBox="1"/>
          <p:nvPr/>
        </p:nvSpPr>
        <p:spPr>
          <a:xfrm>
            <a:off x="5380109" y="5679771"/>
            <a:ext cx="66769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1.</a:t>
            </a:r>
            <a:r>
              <a:rPr lang="zh-CN" altLang="en-US" sz="1600" dirty="0"/>
              <a:t> </a:t>
            </a:r>
            <a:r>
              <a:rPr lang="en" altLang="zh-CN" sz="1600" dirty="0"/>
              <a:t>the predefined score function</a:t>
            </a:r>
            <a:r>
              <a:rPr lang="zh-CN" altLang="en-US" sz="1600" dirty="0"/>
              <a:t>； </a:t>
            </a:r>
            <a:r>
              <a:rPr lang="en-US" altLang="zh-CN" sz="1600" dirty="0"/>
              <a:t>2.</a:t>
            </a:r>
            <a:r>
              <a:rPr lang="zh-CN" altLang="en-US" sz="1600" dirty="0"/>
              <a:t> </a:t>
            </a:r>
            <a:r>
              <a:rPr lang="en" altLang="zh-CN" sz="1600" dirty="0"/>
              <a:t>two penalty terms to enforce acyclicity</a:t>
            </a:r>
            <a:endParaRPr lang="zh-CN" altLang="en-US" sz="16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BAD407C-EE0E-0203-5622-77018D7249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209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708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Problems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Overview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B58678E5-E166-1CD9-1AF2-20420C6C038F}"/>
              </a:ext>
            </a:extLst>
          </p:cNvPr>
          <p:cNvSpPr txBox="1"/>
          <p:nvPr/>
        </p:nvSpPr>
        <p:spPr>
          <a:xfrm>
            <a:off x="1025910" y="6272698"/>
            <a:ext cx="8256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 err="1"/>
              <a:t>Kaddour</a:t>
            </a:r>
            <a:r>
              <a:rPr lang="en" altLang="zh-CN" dirty="0"/>
              <a:t> et al. 2022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" altLang="zh-CN" dirty="0"/>
              <a:t>https://</a:t>
            </a:r>
            <a:r>
              <a:rPr lang="en" altLang="zh-CN" dirty="0" err="1"/>
              <a:t>arxiv.org</a:t>
            </a:r>
            <a:r>
              <a:rPr lang="en" altLang="zh-CN" dirty="0"/>
              <a:t>/abs/2206.15475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BC7AF1B-4E06-7A31-DD32-E8966EDA0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407" y="290493"/>
            <a:ext cx="6118593" cy="564182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4A7155D-EFA8-49F9-FE61-7DA5131256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7191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DCACDF7B-134E-25AB-056A-18C1B2353D3E}"/>
              </a:ext>
            </a:extLst>
          </p:cNvPr>
          <p:cNvSpPr txBox="1">
            <a:spLocks/>
          </p:cNvSpPr>
          <p:nvPr/>
        </p:nvSpPr>
        <p:spPr>
          <a:xfrm>
            <a:off x="814039" y="1493270"/>
            <a:ext cx="10823970" cy="38714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Basic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Notions</a:t>
            </a:r>
          </a:p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AlphaGo</a:t>
            </a:r>
          </a:p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Deep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Q-Learning</a:t>
            </a:r>
          </a:p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Causal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Reinforcement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Learning</a:t>
            </a:r>
          </a:p>
          <a:p>
            <a:r>
              <a:rPr kumimoji="1" lang="en-US" altLang="zh-CN" sz="2000" dirty="0">
                <a:solidFill>
                  <a:srgbClr val="FF0000"/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World</a:t>
            </a:r>
            <a:r>
              <a:rPr kumimoji="1"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Models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3CDE3C3-A45C-E902-9E5A-5ACD5EC77770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9F5194-5067-A476-DC23-4F43105404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078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3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Learning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Representations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箭头连接符 9">
            <a:extLst>
              <a:ext uri="{FF2B5EF4-FFF2-40B4-BE49-F238E27FC236}">
                <a16:creationId xmlns:a16="http://schemas.microsoft.com/office/drawing/2014/main" id="{BE6C72BB-7D2B-BD9A-70D2-B244A87BC45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937AC1C0-8B85-488D-8880-805A9A26581B}"/>
              </a:ext>
            </a:extLst>
          </p:cNvPr>
          <p:cNvSpPr txBox="1"/>
          <p:nvPr/>
        </p:nvSpPr>
        <p:spPr>
          <a:xfrm>
            <a:off x="574304" y="6328260"/>
            <a:ext cx="71808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https://arxiv.org/pdf/2102.11107.pdf</a:t>
            </a:r>
            <a:endParaRPr lang="e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9421646-3163-3772-D296-7F9D2DFB26BD}"/>
                  </a:ext>
                </a:extLst>
              </p:cNvPr>
              <p:cNvSpPr txBox="1"/>
              <p:nvPr/>
            </p:nvSpPr>
            <p:spPr>
              <a:xfrm>
                <a:off x="635619" y="1561879"/>
                <a:ext cx="7680245" cy="37921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altLang="zh-CN" sz="2400" dirty="0"/>
                  <a:t>Given possibly high-dim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" altLang="zh-CN" sz="2400" dirty="0"/>
                  <a:t>, we should construct </a:t>
                </a:r>
                <a:r>
                  <a:rPr lang="en" altLang="zh-CN" sz="2400" dirty="0">
                    <a:solidFill>
                      <a:srgbClr val="FF0000"/>
                    </a:solidFill>
                  </a:rPr>
                  <a:t>causal variables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where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" altLang="zh-CN" sz="2400" dirty="0"/>
                  <a:t>as well as </a:t>
                </a:r>
                <a:r>
                  <a:rPr lang="en" altLang="zh-CN" sz="2400" dirty="0">
                    <a:solidFill>
                      <a:srgbClr val="FF0000"/>
                    </a:solidFill>
                  </a:rPr>
                  <a:t>causal mechanisms </a:t>
                </a:r>
                <a:r>
                  <a:rPr lang="en-US" altLang="zh-CN" sz="2400" dirty="0"/>
                  <a:t>:</a:t>
                </a:r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" altLang="zh-CN" sz="2400" dirty="0"/>
                  <a:t>(</a:t>
                </a:r>
                <a:r>
                  <a:rPr lang="en" altLang="zh-CN" sz="2400" dirty="0" err="1"/>
                  <a:t>i</a:t>
                </a:r>
                <a:r>
                  <a:rPr lang="en" altLang="zh-CN" sz="2400" dirty="0"/>
                  <a:t> = 1,…, n) 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altLang="zh-CN" sz="2400" b="1" dirty="0"/>
                  <a:t>Causal Feature Learning</a:t>
                </a:r>
                <a:r>
                  <a:rPr lang="en" altLang="zh-CN" sz="2400" dirty="0"/>
                  <a:t>: </a:t>
                </a:r>
                <a:r>
                  <a:rPr lang="en" altLang="zh-CN" sz="2400" dirty="0">
                    <a:solidFill>
                      <a:srgbClr val="FF0000"/>
                    </a:solidFill>
                  </a:rPr>
                  <a:t>an injective mapping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zh-CN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" altLang="zh-CN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altLang="zh-CN" sz="2400" b="1" dirty="0"/>
                  <a:t>Causal Graph Discovery</a:t>
                </a:r>
                <a:r>
                  <a:rPr lang="en" altLang="zh-CN" sz="2400" dirty="0"/>
                  <a:t>: </a:t>
                </a:r>
                <a:r>
                  <a:rPr lang="en" altLang="zh-CN" sz="2400" dirty="0">
                    <a:solidFill>
                      <a:srgbClr val="FF0000"/>
                    </a:solidFill>
                  </a:rPr>
                  <a:t>a causal graph 𝒢</a:t>
                </a:r>
                <a:r>
                  <a:rPr lang="en-US" altLang="zh-CN" sz="2400" baseline="-25000" dirty="0">
                    <a:solidFill>
                      <a:srgbClr val="FF0000"/>
                    </a:solidFill>
                  </a:rPr>
                  <a:t>S</a:t>
                </a:r>
                <a:r>
                  <a:rPr lang="en" altLang="zh-CN" sz="2400" dirty="0">
                    <a:solidFill>
                      <a:srgbClr val="FF0000"/>
                    </a:solidFill>
                  </a:rPr>
                  <a:t> </a:t>
                </a:r>
                <a:r>
                  <a:rPr lang="en" altLang="zh-CN" sz="2400" dirty="0"/>
                  <a:t>among the causal variables 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b="1" dirty="0"/>
                  <a:t>Causal</a:t>
                </a:r>
                <a:r>
                  <a:rPr lang="zh-CN" altLang="en-US" sz="2400" b="1" dirty="0"/>
                  <a:t> </a:t>
                </a:r>
                <a:r>
                  <a:rPr lang="en" altLang="zh-CN" sz="2400" b="1" dirty="0"/>
                  <a:t>Mechanism Learning</a:t>
                </a:r>
                <a:r>
                  <a:rPr lang="en" altLang="zh-CN" sz="2400" dirty="0"/>
                  <a:t>: </a:t>
                </a:r>
                <a:r>
                  <a:rPr lang="en" altLang="zh-CN" sz="2400" dirty="0">
                    <a:solidFill>
                      <a:srgbClr val="FF0000"/>
                    </a:solidFill>
                  </a:rPr>
                  <a:t>the causal mechanisms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" altLang="zh-CN" sz="2400" dirty="0"/>
                  <a:t> or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9421646-3163-3772-D296-7F9D2DFB2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19" y="1561879"/>
                <a:ext cx="7680245" cy="3792192"/>
              </a:xfrm>
              <a:prstGeom prst="rect">
                <a:avLst/>
              </a:prstGeom>
              <a:blipFill>
                <a:blip r:embed="rId5"/>
                <a:stretch>
                  <a:fillRect l="-990" t="-667" r="-1320" b="-1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D562D7D7-B4A8-DA8F-0EF1-F42EA74091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4735" y="1339098"/>
            <a:ext cx="2858678" cy="431339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A14F206-45E3-39FE-CD42-1E7A784E4E5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066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Hierarchy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Causality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775D885-E4B6-3B7F-CC94-95DEA4AA1B6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Judea</a:t>
            </a:r>
            <a:r>
              <a:rPr lang="zh-CN" altLang="en-US" sz="1400" dirty="0"/>
              <a:t> </a:t>
            </a:r>
            <a:r>
              <a:rPr lang="en-US" altLang="zh-CN" sz="1400" dirty="0"/>
              <a:t>Pearl: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Book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Why</a:t>
            </a:r>
            <a:endParaRPr lang="zh-CN" altLang="en-US" sz="1400" dirty="0"/>
          </a:p>
        </p:txBody>
      </p:sp>
      <p:pic>
        <p:nvPicPr>
          <p:cNvPr id="11" name="内容占位符 4">
            <a:extLst>
              <a:ext uri="{FF2B5EF4-FFF2-40B4-BE49-F238E27FC236}">
                <a16:creationId xmlns:a16="http://schemas.microsoft.com/office/drawing/2014/main" id="{B668B7C0-01B2-350A-E954-3AABA6E5E4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8398" y="2082815"/>
            <a:ext cx="5789051" cy="347343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B6FA0E58-8AB5-55C4-95F5-C66A1AC8A2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3"/>
          <a:stretch/>
        </p:blipFill>
        <p:spPr>
          <a:xfrm>
            <a:off x="6945684" y="221963"/>
            <a:ext cx="5021484" cy="533428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DC9CB64-E2EB-8D4B-0477-B9584B4400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4333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8987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World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Models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1025912" y="6286316"/>
            <a:ext cx="8282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https://</a:t>
            </a:r>
            <a:r>
              <a:rPr kumimoji="0" lang="en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arxiv.org</a:t>
            </a: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/pdf/1803.10122.pdf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7A02A19-0690-6F2E-0E0A-5D9CB9779E1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4160" y="1117600"/>
            <a:ext cx="7696200" cy="4622800"/>
          </a:xfrm>
          <a:prstGeom prst="rect">
            <a:avLst/>
          </a:prstGeom>
        </p:spPr>
      </p:pic>
      <p:pic>
        <p:nvPicPr>
          <p:cNvPr id="5" name="Picture 4" descr="Gödel Machine - Serious Science">
            <a:extLst>
              <a:ext uri="{FF2B5EF4-FFF2-40B4-BE49-F238E27FC236}">
                <a16:creationId xmlns:a16="http://schemas.microsoft.com/office/drawing/2014/main" id="{62BDB8B4-CA21-E4F7-E799-B33CB066B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752" y="2312715"/>
            <a:ext cx="3839811" cy="255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2E31FC9-BDFA-3D8B-0D02-9D3FC5B2B34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577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8987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World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Models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1025912" y="6286316"/>
            <a:ext cx="8282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https://</a:t>
            </a:r>
            <a:r>
              <a:rPr kumimoji="0" lang="en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arxiv.org</a:t>
            </a: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/pdf/1803.10122.pdf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C225B5-CD96-96D5-8186-F54A3372197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618" y="1863255"/>
            <a:ext cx="5315175" cy="371308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5860CBF-CC81-6F4D-BBBD-6D80FBC06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76695"/>
            <a:ext cx="5614422" cy="390457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1419E03-9F28-6B9C-13C3-11DB77309A4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0181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8987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Dreaming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1025912" y="6286316"/>
            <a:ext cx="8282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https://</a:t>
            </a:r>
            <a:r>
              <a:rPr kumimoji="0" lang="en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arxiv.org</a:t>
            </a: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/pdf/1803.10122.pdf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6CB5C06-9E03-8F6A-7E0F-AEFD4CFE41D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727" y="1606523"/>
            <a:ext cx="3680005" cy="397228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4AED0CA-EA00-6B7C-46E1-F72F5D8F1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9262" y="1606535"/>
            <a:ext cx="7388398" cy="39722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1956820-F7BE-C553-54D6-EB6E66B5F5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03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Early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histories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RL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0CD1C65-A430-DDC3-769C-402C48470D5D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5C0CAA3-2707-3355-21B1-F845CAC03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029" y="713782"/>
            <a:ext cx="5611732" cy="216051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7D68C3D-F973-1B1F-C2AC-707ED987D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778" y="3100053"/>
            <a:ext cx="5615381" cy="264144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4E132C9-CA30-6850-6346-5FA2AA131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040" y="3104884"/>
            <a:ext cx="4138519" cy="277669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54CB64B-7935-1750-9BEA-D439A52B370D}"/>
              </a:ext>
            </a:extLst>
          </p:cNvPr>
          <p:cNvSpPr txBox="1"/>
          <p:nvPr/>
        </p:nvSpPr>
        <p:spPr>
          <a:xfrm>
            <a:off x="724829" y="1627346"/>
            <a:ext cx="6051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Trial-and-Error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Psychology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Optimal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control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its</a:t>
            </a:r>
            <a:r>
              <a:rPr kumimoji="1" lang="zh-CN" altLang="en-US" dirty="0"/>
              <a:t> </a:t>
            </a:r>
            <a:r>
              <a:rPr kumimoji="1" lang="en-US" altLang="zh-CN" dirty="0"/>
              <a:t>solution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dynamic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Temporal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73039E-818D-B157-ED4C-6B102D5D4D8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893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8987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Dreamers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6698897" y="6234482"/>
            <a:ext cx="8282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https://</a:t>
            </a:r>
            <a:r>
              <a:rPr kumimoji="0" lang="en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arxiv.org</a:t>
            </a: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/abs/2301.04104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3DC756-C537-5BED-9C2B-B0031CA6701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063" y="1522552"/>
            <a:ext cx="5880100" cy="4140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035AC85-BB88-A14B-0334-7DCE00A2C75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5023" y="1747685"/>
            <a:ext cx="5707088" cy="426291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7EEF689-A69F-A3A3-55A4-C6487773C02A}"/>
              </a:ext>
            </a:extLst>
          </p:cNvPr>
          <p:cNvSpPr txBox="1"/>
          <p:nvPr/>
        </p:nvSpPr>
        <p:spPr>
          <a:xfrm>
            <a:off x="434063" y="6272491"/>
            <a:ext cx="64082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https://arxiv.org/abs/1912.01603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A3378C1-A7F6-79EB-8230-010FDC62813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8940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8987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Dreamers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1025912" y="6286316"/>
            <a:ext cx="8282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https://</a:t>
            </a:r>
            <a:r>
              <a:rPr kumimoji="0" lang="en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arxiv.org</a:t>
            </a: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/abs/2301.04104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3DC756-C537-5BED-9C2B-B0031CA6701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063" y="1522552"/>
            <a:ext cx="5880100" cy="4140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035AC85-BB88-A14B-0334-7DCE00A2C75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5023" y="1747685"/>
            <a:ext cx="5707088" cy="4262916"/>
          </a:xfrm>
          <a:prstGeom prst="rect">
            <a:avLst/>
          </a:prstGeom>
        </p:spPr>
      </p:pic>
      <p:sp>
        <p:nvSpPr>
          <p:cNvPr id="2" name="圆角矩形 1">
            <a:extLst>
              <a:ext uri="{FF2B5EF4-FFF2-40B4-BE49-F238E27FC236}">
                <a16:creationId xmlns:a16="http://schemas.microsoft.com/office/drawing/2014/main" id="{DE36CC94-E215-2A06-8558-E498D7A8BA26}"/>
              </a:ext>
            </a:extLst>
          </p:cNvPr>
          <p:cNvSpPr/>
          <p:nvPr/>
        </p:nvSpPr>
        <p:spPr>
          <a:xfrm>
            <a:off x="2661277" y="1828086"/>
            <a:ext cx="5880100" cy="3529133"/>
          </a:xfrm>
          <a:prstGeom prst="roundRect">
            <a:avLst/>
          </a:prstGeom>
          <a:solidFill>
            <a:schemeClr val="accent1">
              <a:alpha val="8749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Problems</a:t>
            </a:r>
            <a:r>
              <a:rPr kumimoji="1" lang="zh-CN" altLang="en-US" sz="2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：</a:t>
            </a:r>
            <a:endParaRPr kumimoji="1" lang="en-US" altLang="zh-CN" sz="28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World</a:t>
            </a:r>
            <a:r>
              <a:rPr kumimoji="1" lang="zh-CN" altLang="en-US" sz="2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without</a:t>
            </a:r>
            <a:r>
              <a:rPr kumimoji="1" lang="zh-CN" altLang="en-US" sz="2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self</a:t>
            </a: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Dreaming</a:t>
            </a:r>
            <a:r>
              <a:rPr kumimoji="1" lang="zh-CN" altLang="en-US" sz="2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</a:t>
            </a:r>
            <a:r>
              <a:rPr kumimoji="1" lang="zh-CN" altLang="en-US" sz="2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not</a:t>
            </a:r>
            <a:r>
              <a:rPr kumimoji="1" lang="zh-CN" altLang="en-US" sz="2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1" lang="en-US" altLang="zh-CN" sz="2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autonomous</a:t>
            </a:r>
            <a:endParaRPr kumimoji="1" lang="zh-CN" altLang="en-US" sz="28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49F502F-3519-A0F2-AEBE-78C4824972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7071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8987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Self awareness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1025912" y="6286316"/>
            <a:ext cx="8282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https://</a:t>
            </a:r>
            <a:r>
              <a:rPr kumimoji="0" lang="en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arxiv.org</a:t>
            </a: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/pdf/2204.07184.pdf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Picture 2" descr="World models — a reinforcement learning story | by Robert Moni | Medium">
            <a:extLst>
              <a:ext uri="{FF2B5EF4-FFF2-40B4-BE49-F238E27FC236}">
                <a16:creationId xmlns:a16="http://schemas.microsoft.com/office/drawing/2014/main" id="{63F2B8F6-EAAF-E756-4BBF-47F23CD8A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19671" y="1521349"/>
            <a:ext cx="5558812" cy="394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D0E5445A-79AC-4942-CD2D-250FA4842D21}"/>
              </a:ext>
            </a:extLst>
          </p:cNvPr>
          <p:cNvSpPr/>
          <p:nvPr/>
        </p:nvSpPr>
        <p:spPr>
          <a:xfrm>
            <a:off x="5986823" y="4201086"/>
            <a:ext cx="1424066" cy="494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Dynamic</a:t>
            </a:r>
            <a:r>
              <a:rPr kumimoji="1"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kumimoji="1"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Attention</a:t>
            </a:r>
            <a:endParaRPr kumimoji="1"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89D3DEE8-4274-1FDC-FA92-49DD6B9DD7A8}"/>
              </a:ext>
            </a:extLst>
          </p:cNvPr>
          <p:cNvCxnSpPr>
            <a:endCxn id="5" idx="3"/>
          </p:cNvCxnSpPr>
          <p:nvPr/>
        </p:nvCxnSpPr>
        <p:spPr>
          <a:xfrm flipH="1">
            <a:off x="7410889" y="4448423"/>
            <a:ext cx="299803" cy="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任意形状 13">
            <a:extLst>
              <a:ext uri="{FF2B5EF4-FFF2-40B4-BE49-F238E27FC236}">
                <a16:creationId xmlns:a16="http://schemas.microsoft.com/office/drawing/2014/main" id="{E6E122D5-44F8-4607-BAE4-65FC56B60768}"/>
              </a:ext>
            </a:extLst>
          </p:cNvPr>
          <p:cNvSpPr/>
          <p:nvPr/>
        </p:nvSpPr>
        <p:spPr>
          <a:xfrm>
            <a:off x="7820852" y="3811898"/>
            <a:ext cx="465272" cy="254277"/>
          </a:xfrm>
          <a:custGeom>
            <a:avLst/>
            <a:gdLst>
              <a:gd name="connsiteX0" fmla="*/ 414496 w 465272"/>
              <a:gd name="connsiteY0" fmla="*/ 224296 h 254277"/>
              <a:gd name="connsiteX1" fmla="*/ 429486 w 465272"/>
              <a:gd name="connsiteY1" fmla="*/ 14434 h 254277"/>
              <a:gd name="connsiteX2" fmla="*/ 9762 w 465272"/>
              <a:gd name="connsiteY2" fmla="*/ 44414 h 254277"/>
              <a:gd name="connsiteX3" fmla="*/ 174653 w 465272"/>
              <a:gd name="connsiteY3" fmla="*/ 254277 h 254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272" h="254277">
                <a:moveTo>
                  <a:pt x="414496" y="224296"/>
                </a:moveTo>
                <a:cubicBezTo>
                  <a:pt x="455719" y="134355"/>
                  <a:pt x="496942" y="44414"/>
                  <a:pt x="429486" y="14434"/>
                </a:cubicBezTo>
                <a:cubicBezTo>
                  <a:pt x="362030" y="-15546"/>
                  <a:pt x="52234" y="4440"/>
                  <a:pt x="9762" y="44414"/>
                </a:cubicBezTo>
                <a:cubicBezTo>
                  <a:pt x="-32710" y="84388"/>
                  <a:pt x="70971" y="169332"/>
                  <a:pt x="174653" y="254277"/>
                </a:cubicBezTo>
              </a:path>
            </a:pathLst>
          </a:custGeom>
          <a:noFill/>
          <a:ln w="25400">
            <a:solidFill>
              <a:srgbClr val="0070C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任意形状 14">
            <a:extLst>
              <a:ext uri="{FF2B5EF4-FFF2-40B4-BE49-F238E27FC236}">
                <a16:creationId xmlns:a16="http://schemas.microsoft.com/office/drawing/2014/main" id="{384BDE53-1F08-1B55-B00B-FE47BDB4BA5C}"/>
              </a:ext>
            </a:extLst>
          </p:cNvPr>
          <p:cNvSpPr/>
          <p:nvPr/>
        </p:nvSpPr>
        <p:spPr>
          <a:xfrm>
            <a:off x="7021145" y="3976234"/>
            <a:ext cx="854439" cy="179882"/>
          </a:xfrm>
          <a:custGeom>
            <a:avLst/>
            <a:gdLst>
              <a:gd name="connsiteX0" fmla="*/ 0 w 854439"/>
              <a:gd name="connsiteY0" fmla="*/ 179882 h 179882"/>
              <a:gd name="connsiteX1" fmla="*/ 509665 w 854439"/>
              <a:gd name="connsiteY1" fmla="*/ 29980 h 179882"/>
              <a:gd name="connsiteX2" fmla="*/ 854439 w 854439"/>
              <a:gd name="connsiteY2" fmla="*/ 0 h 17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439" h="179882">
                <a:moveTo>
                  <a:pt x="0" y="179882"/>
                </a:moveTo>
                <a:cubicBezTo>
                  <a:pt x="183629" y="119921"/>
                  <a:pt x="367259" y="59960"/>
                  <a:pt x="509665" y="29980"/>
                </a:cubicBezTo>
                <a:cubicBezTo>
                  <a:pt x="652071" y="0"/>
                  <a:pt x="753255" y="0"/>
                  <a:pt x="854439" y="0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任意形状 15">
            <a:extLst>
              <a:ext uri="{FF2B5EF4-FFF2-40B4-BE49-F238E27FC236}">
                <a16:creationId xmlns:a16="http://schemas.microsoft.com/office/drawing/2014/main" id="{39C83E8B-5A15-553D-269B-000437B9B318}"/>
              </a:ext>
            </a:extLst>
          </p:cNvPr>
          <p:cNvSpPr/>
          <p:nvPr/>
        </p:nvSpPr>
        <p:spPr>
          <a:xfrm>
            <a:off x="7283472" y="3641705"/>
            <a:ext cx="1191719" cy="392935"/>
          </a:xfrm>
          <a:custGeom>
            <a:avLst/>
            <a:gdLst>
              <a:gd name="connsiteX0" fmla="*/ 0 w 854439"/>
              <a:gd name="connsiteY0" fmla="*/ 179882 h 179882"/>
              <a:gd name="connsiteX1" fmla="*/ 509665 w 854439"/>
              <a:gd name="connsiteY1" fmla="*/ 29980 h 179882"/>
              <a:gd name="connsiteX2" fmla="*/ 854439 w 854439"/>
              <a:gd name="connsiteY2" fmla="*/ 0 h 17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4439" h="179882">
                <a:moveTo>
                  <a:pt x="0" y="179882"/>
                </a:moveTo>
                <a:cubicBezTo>
                  <a:pt x="183629" y="119921"/>
                  <a:pt x="367259" y="59960"/>
                  <a:pt x="509665" y="29980"/>
                </a:cubicBezTo>
                <a:cubicBezTo>
                  <a:pt x="652071" y="0"/>
                  <a:pt x="753255" y="0"/>
                  <a:pt x="854439" y="0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122" name="Picture 2" descr="Self-Observation - Elite Man Magazine">
            <a:extLst>
              <a:ext uri="{FF2B5EF4-FFF2-40B4-BE49-F238E27FC236}">
                <a16:creationId xmlns:a16="http://schemas.microsoft.com/office/drawing/2014/main" id="{707F8360-F7FF-AB3F-5C65-4BF8B9BFA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093" y="1703463"/>
            <a:ext cx="3353217" cy="3960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F9E1B16-8C6B-3C43-D073-DB9599F309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9652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8987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From System 1 to System 2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1025912" y="6286316"/>
            <a:ext cx="8282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" sz="14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卡尼曼</a:t>
            </a:r>
            <a:r>
              <a:rPr lang="zh-CN" altLang="en-US" sz="14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：思考，快与慢，中信出版社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Picture 6" descr="ChatGPT细说从头(十四)：思维链- 知乎">
            <a:extLst>
              <a:ext uri="{FF2B5EF4-FFF2-40B4-BE49-F238E27FC236}">
                <a16:creationId xmlns:a16="http://schemas.microsoft.com/office/drawing/2014/main" id="{5E73121A-BC2A-7BBA-79F1-52A26B37A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5912" y="1308554"/>
            <a:ext cx="6246428" cy="448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思考，快与慢| 产品经理导航">
            <a:extLst>
              <a:ext uri="{FF2B5EF4-FFF2-40B4-BE49-F238E27FC236}">
                <a16:creationId xmlns:a16="http://schemas.microsoft.com/office/drawing/2014/main" id="{4445C594-FA62-A4A8-1DA6-5C9BCDB76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15620" y="1082800"/>
            <a:ext cx="3502076" cy="466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78C1B25-FECD-6647-9453-39AB6246BA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7599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8987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Consciousness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Machine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1025912" y="6286316"/>
            <a:ext cx="8282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arxiv.org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/pdf/cs/0309048.pdf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2" descr="GOEDEL MACHINE HOME PAGE">
            <a:extLst>
              <a:ext uri="{FF2B5EF4-FFF2-40B4-BE49-F238E27FC236}">
                <a16:creationId xmlns:a16="http://schemas.microsoft.com/office/drawing/2014/main" id="{36F4EA6F-467A-C6F8-2AD2-243F3333A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0471" y="1368702"/>
            <a:ext cx="2754369" cy="4118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945FD57-F16F-FAEC-2E70-2CD0910E0C0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6555" y="1266610"/>
            <a:ext cx="4521065" cy="453341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048D3B5-534D-CB42-2054-D4CD24AFD2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575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DCACDF7B-134E-25AB-056A-18C1B2353D3E}"/>
              </a:ext>
            </a:extLst>
          </p:cNvPr>
          <p:cNvSpPr txBox="1">
            <a:spLocks/>
          </p:cNvSpPr>
          <p:nvPr/>
        </p:nvSpPr>
        <p:spPr>
          <a:xfrm>
            <a:off x="724829" y="1852084"/>
            <a:ext cx="5281961" cy="38714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AI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history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and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Introduction</a:t>
            </a:r>
          </a:p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Automated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Differential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&amp;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 err="1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PyTorch</a:t>
            </a:r>
            <a:endParaRPr kumimoji="1" lang="en-US" altLang="zh-CN" sz="2000" dirty="0">
              <a:latin typeface="Arial" panose="020B0604020202020204" pitchFamily="34" charset="0"/>
              <a:ea typeface="FangSong" panose="02010609060101010101" pitchFamily="49" charset="-122"/>
              <a:cs typeface="Arial" panose="020B0604020202020204" pitchFamily="34" charset="0"/>
            </a:endParaRPr>
          </a:p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Machine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Learning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Basics</a:t>
            </a:r>
          </a:p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Neural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Networks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I</a:t>
            </a:r>
          </a:p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Neural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Networks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II</a:t>
            </a:r>
          </a:p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Neural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Ordinary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Differential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Equations</a:t>
            </a:r>
          </a:p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Representation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Learning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and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Transfer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Learning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3CDE3C3-A45C-E902-9E5A-5ACD5EC77770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E6597AE0-17F2-353C-1B00-FAB616FE00B2}"/>
              </a:ext>
            </a:extLst>
          </p:cNvPr>
          <p:cNvSpPr txBox="1">
            <a:spLocks/>
          </p:cNvSpPr>
          <p:nvPr/>
        </p:nvSpPr>
        <p:spPr>
          <a:xfrm>
            <a:off x="6618413" y="1852084"/>
            <a:ext cx="5281961" cy="38714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Generative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Models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I</a:t>
            </a:r>
          </a:p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Generative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Models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II</a:t>
            </a:r>
          </a:p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Transformers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and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 err="1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ChatGPT</a:t>
            </a:r>
            <a:endParaRPr kumimoji="1" lang="en-US" altLang="zh-CN" sz="2000" dirty="0">
              <a:latin typeface="Arial" panose="020B0604020202020204" pitchFamily="34" charset="0"/>
              <a:ea typeface="FangSong" panose="02010609060101010101" pitchFamily="49" charset="-122"/>
              <a:cs typeface="Arial" panose="020B0604020202020204" pitchFamily="34" charset="0"/>
            </a:endParaRPr>
          </a:p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Graph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Neural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Networks</a:t>
            </a:r>
          </a:p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Automated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Modelling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of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Complex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Systems</a:t>
            </a:r>
          </a:p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Causal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Inference</a:t>
            </a:r>
          </a:p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Causal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Machine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Learning</a:t>
            </a:r>
          </a:p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Reinforcement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Learning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D9745A-088C-9F22-D653-76FC624405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55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Early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history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RL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775D885-E4B6-3B7F-CC94-95DEA4AA1B6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F7695629-7EBD-F69E-F0BD-A6C8947B6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829" y="1998134"/>
            <a:ext cx="53238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222222"/>
                </a:solidFill>
                <a:latin typeface="Arial" charset="0"/>
              </a:rPr>
              <a:t>Reinforcement learning</a:t>
            </a:r>
            <a:r>
              <a:rPr lang="en-US" altLang="zh-CN" dirty="0">
                <a:solidFill>
                  <a:srgbClr val="222222"/>
                </a:solidFill>
                <a:latin typeface="Arial" charset="0"/>
              </a:rPr>
              <a:t> (</a:t>
            </a:r>
            <a:r>
              <a:rPr lang="en-US" altLang="zh-CN" b="1" dirty="0">
                <a:solidFill>
                  <a:srgbClr val="222222"/>
                </a:solidFill>
                <a:latin typeface="Arial" charset="0"/>
              </a:rPr>
              <a:t>RL</a:t>
            </a:r>
            <a:r>
              <a:rPr lang="en-US" altLang="zh-CN" dirty="0">
                <a:solidFill>
                  <a:srgbClr val="222222"/>
                </a:solidFill>
                <a:latin typeface="Arial" charset="0"/>
              </a:rPr>
              <a:t>) is an area of </a:t>
            </a:r>
            <a:r>
              <a:rPr lang="en-US" altLang="zh-CN" dirty="0">
                <a:solidFill>
                  <a:srgbClr val="0B0080"/>
                </a:solidFill>
                <a:latin typeface="Arial" charset="0"/>
                <a:hlinkClick r:id="rId3" tooltip="Machine learning"/>
              </a:rPr>
              <a:t>machine learning</a:t>
            </a:r>
            <a:r>
              <a:rPr lang="en-US" altLang="zh-CN" dirty="0">
                <a:solidFill>
                  <a:srgbClr val="222222"/>
                </a:solidFill>
                <a:latin typeface="Arial" charset="0"/>
              </a:rPr>
              <a:t> inspired by </a:t>
            </a:r>
            <a:r>
              <a:rPr lang="en-US" altLang="zh-CN" dirty="0">
                <a:solidFill>
                  <a:srgbClr val="0B0080"/>
                </a:solidFill>
                <a:latin typeface="Arial" charset="0"/>
                <a:hlinkClick r:id="rId4" tooltip="Behaviorism"/>
              </a:rPr>
              <a:t>behaviourist psychology</a:t>
            </a:r>
            <a:r>
              <a:rPr lang="en-US" altLang="zh-CN" dirty="0">
                <a:solidFill>
                  <a:srgbClr val="222222"/>
                </a:solidFill>
                <a:latin typeface="Arial" charset="0"/>
              </a:rPr>
              <a:t>, concerned with how </a:t>
            </a:r>
            <a:r>
              <a:rPr lang="en-US" altLang="zh-CN" dirty="0">
                <a:solidFill>
                  <a:srgbClr val="0B0080"/>
                </a:solidFill>
                <a:latin typeface="Arial" charset="0"/>
                <a:hlinkClick r:id="rId5" tooltip="Software agent"/>
              </a:rPr>
              <a:t>software agents</a:t>
            </a:r>
            <a:r>
              <a:rPr lang="en-US" altLang="zh-CN" dirty="0">
                <a:solidFill>
                  <a:srgbClr val="222222"/>
                </a:solidFill>
                <a:latin typeface="Arial" charset="0"/>
              </a:rPr>
              <a:t> ought to take </a:t>
            </a:r>
            <a:r>
              <a:rPr lang="en-US" altLang="zh-CN" i="1" dirty="0">
                <a:solidFill>
                  <a:srgbClr val="FF0000"/>
                </a:solidFill>
                <a:latin typeface="Arial" charset="0"/>
                <a:hlinkClick r:id="rId6" tooltip="Action sele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actions</a:t>
            </a:r>
            <a:r>
              <a:rPr lang="en-US" altLang="zh-CN" dirty="0">
                <a:solidFill>
                  <a:srgbClr val="FF0000"/>
                </a:solidFill>
                <a:latin typeface="Arial" charset="0"/>
              </a:rPr>
              <a:t> in an </a:t>
            </a:r>
            <a:r>
              <a:rPr lang="en-US" altLang="zh-CN" i="1" dirty="0">
                <a:solidFill>
                  <a:srgbClr val="FF0000"/>
                </a:solidFill>
                <a:latin typeface="Arial" charset="0"/>
              </a:rPr>
              <a:t>environment</a:t>
            </a:r>
            <a:r>
              <a:rPr lang="en-US" altLang="zh-CN" dirty="0">
                <a:solidFill>
                  <a:srgbClr val="222222"/>
                </a:solidFill>
                <a:latin typeface="Arial" charset="0"/>
              </a:rPr>
              <a:t> so as to maximize some notion of cumulative </a:t>
            </a:r>
            <a:r>
              <a:rPr lang="en-US" altLang="zh-CN" i="1" dirty="0">
                <a:solidFill>
                  <a:srgbClr val="FF0000"/>
                </a:solidFill>
                <a:latin typeface="Arial" charset="0"/>
              </a:rPr>
              <a:t>reward</a:t>
            </a:r>
            <a:r>
              <a:rPr lang="en-US" altLang="zh-CN" dirty="0">
                <a:solidFill>
                  <a:srgbClr val="222222"/>
                </a:solidFill>
                <a:latin typeface="Arial" charset="0"/>
              </a:rPr>
              <a:t>.</a:t>
            </a:r>
            <a:endParaRPr lang="zh-CN" altLang="en-US" dirty="0"/>
          </a:p>
        </p:txBody>
      </p:sp>
      <p:pic>
        <p:nvPicPr>
          <p:cNvPr id="14" name="Picture 4" descr="http://www-cs.stanford.edu/system/files/memoriam/Arthur%20Samuel%20picture.jpg?1332293092">
            <a:extLst>
              <a:ext uri="{FF2B5EF4-FFF2-40B4-BE49-F238E27FC236}">
                <a16:creationId xmlns:a16="http://schemas.microsoft.com/office/drawing/2014/main" id="{DB949AF2-A87A-0BED-31F7-740148512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48669" y="394603"/>
            <a:ext cx="2293313" cy="2981308"/>
          </a:xfrm>
          <a:prstGeom prst="rect">
            <a:avLst/>
          </a:prstGeom>
          <a:noFill/>
        </p:spPr>
      </p:pic>
      <p:pic>
        <p:nvPicPr>
          <p:cNvPr id="15" name="Picture 6" descr="File:CheckersStandard.jpg">
            <a:extLst>
              <a:ext uri="{FF2B5EF4-FFF2-40B4-BE49-F238E27FC236}">
                <a16:creationId xmlns:a16="http://schemas.microsoft.com/office/drawing/2014/main" id="{7AF57FB2-EB96-DA22-75E8-83970AD42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36646" y="3484880"/>
            <a:ext cx="3609655" cy="2400421"/>
          </a:xfrm>
          <a:prstGeom prst="rect">
            <a:avLst/>
          </a:prstGeom>
          <a:noFill/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802FA58-43A6-4B3C-11E4-3669E9C1F22C}"/>
              </a:ext>
            </a:extLst>
          </p:cNvPr>
          <p:cNvSpPr txBox="1"/>
          <p:nvPr/>
        </p:nvSpPr>
        <p:spPr>
          <a:xfrm>
            <a:off x="6321861" y="3556016"/>
            <a:ext cx="1873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Arthur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Samuel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BEE1E62-97B2-05DB-E56C-71FCCE42395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83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RL?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Problem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Setting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0CD1C65-A430-DDC3-769C-402C48470D5D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5DFE7E3-5387-E6C5-DF52-D8188961E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114" y="1117399"/>
            <a:ext cx="8336044" cy="462320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ED76D70-D8AE-CDE4-F766-3F335E812A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312080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回顾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离子会议室</Template>
  <TotalTime>0</TotalTime>
  <Words>3042</Words>
  <Application>Microsoft Macintosh PowerPoint</Application>
  <PresentationFormat>宽屏</PresentationFormat>
  <Paragraphs>429</Paragraphs>
  <Slides>75</Slides>
  <Notes>75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75</vt:i4>
      </vt:variant>
    </vt:vector>
  </HeadingPairs>
  <TitlesOfParts>
    <vt:vector size="88" baseType="lpstr">
      <vt:lpstr>-apple-system</vt:lpstr>
      <vt:lpstr>微软雅黑</vt:lpstr>
      <vt:lpstr>MinionPro</vt:lpstr>
      <vt:lpstr>Songti SC</vt:lpstr>
      <vt:lpstr>Arial</vt:lpstr>
      <vt:lpstr>Calibri</vt:lpstr>
      <vt:lpstr>Calibri Light</vt:lpstr>
      <vt:lpstr>Cambria Math</vt:lpstr>
      <vt:lpstr>Wingdings</vt:lpstr>
      <vt:lpstr>Wingdings 2</vt:lpstr>
      <vt:lpstr>HDOfficeLightV0</vt:lpstr>
      <vt:lpstr>1_HDOfficeLightV0</vt:lpstr>
      <vt:lpstr>回顾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cp:lastPrinted>2017-09-12T21:58:02Z</cp:lastPrinted>
  <dcterms:created xsi:type="dcterms:W3CDTF">2015-04-22T13:43:42Z</dcterms:created>
  <dcterms:modified xsi:type="dcterms:W3CDTF">2023-06-01T06:59:20Z</dcterms:modified>
  <cp:category/>
</cp:coreProperties>
</file>